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wav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305" r:id="rId3"/>
    <p:sldId id="348" r:id="rId4"/>
    <p:sldId id="349" r:id="rId5"/>
    <p:sldId id="350" r:id="rId6"/>
    <p:sldId id="370" r:id="rId7"/>
    <p:sldId id="351" r:id="rId8"/>
    <p:sldId id="352" r:id="rId9"/>
    <p:sldId id="353" r:id="rId10"/>
    <p:sldId id="354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55" r:id="rId19"/>
    <p:sldId id="363" r:id="rId20"/>
    <p:sldId id="364" r:id="rId21"/>
    <p:sldId id="368" r:id="rId22"/>
    <p:sldId id="369" r:id="rId23"/>
    <p:sldId id="365" r:id="rId24"/>
    <p:sldId id="366" r:id="rId25"/>
    <p:sldId id="373" r:id="rId26"/>
    <p:sldId id="374" r:id="rId27"/>
    <p:sldId id="371" r:id="rId28"/>
    <p:sldId id="372" r:id="rId29"/>
    <p:sldId id="375" r:id="rId30"/>
    <p:sldId id="376" r:id="rId31"/>
    <p:sldId id="377" r:id="rId32"/>
    <p:sldId id="378" r:id="rId33"/>
    <p:sldId id="379" r:id="rId34"/>
    <p:sldId id="383" r:id="rId35"/>
    <p:sldId id="384" r:id="rId36"/>
    <p:sldId id="381" r:id="rId37"/>
    <p:sldId id="382" r:id="rId38"/>
    <p:sldId id="385" r:id="rId39"/>
    <p:sldId id="34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58"/>
    <p:restoredTop sz="94656"/>
  </p:normalViewPr>
  <p:slideViewPr>
    <p:cSldViewPr snapToGrid="0" snapToObjects="1">
      <p:cViewPr>
        <p:scale>
          <a:sx n="75" d="100"/>
          <a:sy n="75" d="100"/>
        </p:scale>
        <p:origin x="1878" y="15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06-Feb-18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56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06-Feb-18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06-Feb-18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06-Feb-18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06-Feb-18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06-Feb-18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06-Feb-18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06-Feb-18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06-Feb-18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06-Feb-18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06-Feb-18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06-Feb-18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06-Feb-18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s://www.dagbladet.no/nyheter/slik-tapper-de-pc-en-din-for-informasjon/63860991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blogs.technet.microsoft.com/education/2009/11/10/windows-2000-end-of-life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v-test.org/en/news/news-single-view/put-to-the-test-antivirus-solutions-for-macos-sierra/" TargetMode="External"/><Relationship Id="rId7" Type="http://schemas.openxmlformats.org/officeDocument/2006/relationships/image" Target="../media/image30.png"/><Relationship Id="rId2" Type="http://schemas.openxmlformats.org/officeDocument/2006/relationships/hyperlink" Target="https://www.virusbulletin.com/testing/results/latest/vb100-antimalwar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www.av-test.org/en/antivirus/home-windows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TK2100: </a:t>
            </a:r>
            <a:r>
              <a:rPr lang="en-US" dirty="0" err="1" smtClean="0"/>
              <a:t>Informasjonssikkerhet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Lesson 04:Malware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20358"/>
            <a:ext cx="9144000" cy="1337441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 smtClean="0"/>
              <a:t>Dr. Andrea Arcuri</a:t>
            </a:r>
          </a:p>
          <a:p>
            <a:pPr algn="r"/>
            <a:r>
              <a:rPr lang="en-US" dirty="0" smtClean="0"/>
              <a:t>Westerdals Oslo ACT</a:t>
            </a:r>
          </a:p>
          <a:p>
            <a:pPr algn="r"/>
            <a:r>
              <a:rPr lang="en-US" dirty="0" smtClean="0"/>
              <a:t>University of Luxembourg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417634" cy="1325563"/>
          </a:xfrm>
        </p:spPr>
        <p:txBody>
          <a:bodyPr/>
          <a:lstStyle/>
          <a:p>
            <a:r>
              <a:rPr lang="en-US" dirty="0" smtClean="0"/>
              <a:t>Logic Bombs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722" y="2129883"/>
            <a:ext cx="11742234" cy="4538546"/>
          </a:xfrm>
        </p:spPr>
        <p:txBody>
          <a:bodyPr/>
          <a:lstStyle/>
          <a:p>
            <a:r>
              <a:rPr lang="en-US" dirty="0" smtClean="0"/>
              <a:t>A program that performs a malicious action as a result of a certain logic condition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erase all data one month after an employee has been fired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disable authentication checks at certain time during the day</a:t>
            </a:r>
          </a:p>
          <a:p>
            <a:r>
              <a:rPr lang="en-US" i="1" dirty="0" smtClean="0"/>
              <a:t>Extortion</a:t>
            </a:r>
            <a:r>
              <a:rPr lang="en-US" dirty="0" smtClean="0"/>
              <a:t>: once logic bomb activated, provide solution via a backdoor after an extortion payment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81283" y="111512"/>
            <a:ext cx="2976902" cy="2018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55110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Insider Attack Prevention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478" y="1825624"/>
            <a:ext cx="11719932" cy="4865107"/>
          </a:xfrm>
        </p:spPr>
        <p:txBody>
          <a:bodyPr/>
          <a:lstStyle/>
          <a:p>
            <a:r>
              <a:rPr lang="en-US" dirty="0" smtClean="0"/>
              <a:t>No 100% solutions, but can reduce risk</a:t>
            </a:r>
          </a:p>
          <a:p>
            <a:r>
              <a:rPr lang="en-US" dirty="0" smtClean="0"/>
              <a:t>Avoid single points of failure, </a:t>
            </a:r>
            <a:r>
              <a:rPr lang="en-US" dirty="0" err="1" smtClean="0"/>
              <a:t>eg</a:t>
            </a:r>
            <a:r>
              <a:rPr lang="en-US" dirty="0" smtClean="0"/>
              <a:t> only one employee handling critical systems / backups</a:t>
            </a:r>
          </a:p>
          <a:p>
            <a:r>
              <a:rPr lang="en-US" dirty="0" smtClean="0"/>
              <a:t>Code-reviews: code written by a developer should be reviewed by a second one</a:t>
            </a:r>
          </a:p>
          <a:p>
            <a:r>
              <a:rPr lang="en-US" dirty="0" smtClean="0"/>
              <a:t>Static analyses: exist tools that can automatically check source code for some types of backdoors</a:t>
            </a:r>
          </a:p>
          <a:p>
            <a:r>
              <a:rPr lang="en-US" dirty="0" smtClean="0"/>
              <a:t>Etc.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525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74511"/>
            <a:ext cx="10515600" cy="1325563"/>
          </a:xfrm>
        </p:spPr>
        <p:txBody>
          <a:bodyPr/>
          <a:lstStyle/>
          <a:p>
            <a:r>
              <a:rPr lang="en-US" dirty="0" smtClean="0"/>
              <a:t>Computer Viruses</a:t>
            </a:r>
            <a:endParaRPr lang="en-US" dirty="0"/>
          </a:p>
        </p:txBody>
      </p:sp>
      <p:pic>
        <p:nvPicPr>
          <p:cNvPr id="4" name="Picture 2" descr="http://www.prlog.org/10479192-computer-viru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29446" y="2705429"/>
            <a:ext cx="1754188" cy="186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7041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Computer Virus?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117" y="1825624"/>
            <a:ext cx="11864898" cy="49208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program that can replicate itself</a:t>
            </a:r>
          </a:p>
          <a:p>
            <a:pPr lvl="1"/>
            <a:r>
              <a:rPr lang="en-US" dirty="0"/>
              <a:t>by changing other files / programs</a:t>
            </a:r>
          </a:p>
          <a:p>
            <a:pPr lvl="1"/>
            <a:r>
              <a:rPr lang="en-US" dirty="0"/>
              <a:t>by infecting them with code</a:t>
            </a:r>
          </a:p>
          <a:p>
            <a:pPr lvl="1"/>
            <a:r>
              <a:rPr lang="en-US" dirty="0" smtClean="0"/>
              <a:t>can modifying itself </a:t>
            </a:r>
            <a:r>
              <a:rPr lang="en-US" dirty="0"/>
              <a:t>further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ability to </a:t>
            </a:r>
            <a:r>
              <a:rPr lang="en-US" dirty="0" smtClean="0"/>
              <a:t>infect existing files/programs is what separates </a:t>
            </a:r>
            <a:r>
              <a:rPr lang="en-US" dirty="0"/>
              <a:t>viruses from other types of malware</a:t>
            </a:r>
          </a:p>
          <a:p>
            <a:r>
              <a:rPr lang="en-US" dirty="0"/>
              <a:t>Generally requires initial user interaction </a:t>
            </a:r>
          </a:p>
          <a:p>
            <a:pPr lvl="1"/>
            <a:r>
              <a:rPr lang="en-US" dirty="0"/>
              <a:t>Click on a link and </a:t>
            </a:r>
            <a:r>
              <a:rPr lang="en-US" dirty="0" smtClean="0"/>
              <a:t>start </a:t>
            </a:r>
            <a:r>
              <a:rPr lang="en-US" dirty="0"/>
              <a:t>installation</a:t>
            </a:r>
          </a:p>
          <a:p>
            <a:pPr lvl="1"/>
            <a:r>
              <a:rPr lang="en-US" dirty="0"/>
              <a:t>Open </a:t>
            </a:r>
            <a:r>
              <a:rPr lang="en-US" dirty="0" smtClean="0"/>
              <a:t>an email </a:t>
            </a:r>
            <a:r>
              <a:rPr lang="en-US" dirty="0"/>
              <a:t>attachment</a:t>
            </a:r>
          </a:p>
          <a:p>
            <a:pPr lvl="1"/>
            <a:r>
              <a:rPr lang="en-US" dirty="0"/>
              <a:t>Share a memory stick, or other USB device</a:t>
            </a:r>
          </a:p>
        </p:txBody>
      </p:sp>
    </p:spTree>
    <p:extLst>
      <p:ext uri="{BB962C8B-B14F-4D97-AF65-F5344CB8AC3E}">
        <p14:creationId xmlns:p14="http://schemas.microsoft.com/office/powerpoint/2010/main" val="2572569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 to a </a:t>
            </a:r>
            <a:r>
              <a:rPr lang="en-US" dirty="0"/>
              <a:t>B</a:t>
            </a:r>
            <a:r>
              <a:rPr lang="en-US" dirty="0" smtClean="0"/>
              <a:t>iological Virus</a:t>
            </a:r>
            <a:endParaRPr lang="en-US" dirty="0"/>
          </a:p>
        </p:txBody>
      </p:sp>
      <p:grpSp>
        <p:nvGrpSpPr>
          <p:cNvPr id="45" name="Group 77"/>
          <p:cNvGrpSpPr>
            <a:grpSpLocks/>
          </p:cNvGrpSpPr>
          <p:nvPr/>
        </p:nvGrpSpPr>
        <p:grpSpPr bwMode="auto">
          <a:xfrm>
            <a:off x="3428446" y="2162000"/>
            <a:ext cx="1808163" cy="1968955"/>
            <a:chOff x="1429517" y="1871522"/>
            <a:chExt cx="1807123" cy="1969676"/>
          </a:xfrm>
        </p:grpSpPr>
        <p:sp>
          <p:nvSpPr>
            <p:cNvPr id="46" name="Freeform 45"/>
            <p:cNvSpPr/>
            <p:nvPr/>
          </p:nvSpPr>
          <p:spPr>
            <a:xfrm>
              <a:off x="1429517" y="2212959"/>
              <a:ext cx="1807123" cy="1227587"/>
            </a:xfrm>
            <a:custGeom>
              <a:avLst/>
              <a:gdLst>
                <a:gd name="connsiteX0" fmla="*/ 687895 w 2512482"/>
                <a:gd name="connsiteY0" fmla="*/ 293956 h 2508426"/>
                <a:gd name="connsiteX1" fmla="*/ 64674 w 2512482"/>
                <a:gd name="connsiteY1" fmla="*/ 1034726 h 2508426"/>
                <a:gd name="connsiteX2" fmla="*/ 299852 w 2512482"/>
                <a:gd name="connsiteY2" fmla="*/ 2069452 h 2508426"/>
                <a:gd name="connsiteX3" fmla="*/ 1663882 w 2512482"/>
                <a:gd name="connsiteY3" fmla="*/ 2363408 h 2508426"/>
                <a:gd name="connsiteX4" fmla="*/ 2487004 w 2512482"/>
                <a:gd name="connsiteY4" fmla="*/ 1199341 h 2508426"/>
                <a:gd name="connsiteX5" fmla="*/ 1816747 w 2512482"/>
                <a:gd name="connsiteY5" fmla="*/ 152857 h 2508426"/>
                <a:gd name="connsiteX6" fmla="*/ 687895 w 2512482"/>
                <a:gd name="connsiteY6" fmla="*/ 293956 h 250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2482" h="2508426">
                  <a:moveTo>
                    <a:pt x="687895" y="293956"/>
                  </a:moveTo>
                  <a:cubicBezTo>
                    <a:pt x="395883" y="440934"/>
                    <a:pt x="129348" y="738810"/>
                    <a:pt x="64674" y="1034726"/>
                  </a:cubicBezTo>
                  <a:cubicBezTo>
                    <a:pt x="0" y="1330642"/>
                    <a:pt x="33317" y="1848005"/>
                    <a:pt x="299852" y="2069452"/>
                  </a:cubicBezTo>
                  <a:cubicBezTo>
                    <a:pt x="566387" y="2290899"/>
                    <a:pt x="1299357" y="2508426"/>
                    <a:pt x="1663882" y="2363408"/>
                  </a:cubicBezTo>
                  <a:cubicBezTo>
                    <a:pt x="2028407" y="2218390"/>
                    <a:pt x="2461527" y="1567766"/>
                    <a:pt x="2487004" y="1199341"/>
                  </a:cubicBezTo>
                  <a:cubicBezTo>
                    <a:pt x="2512482" y="830916"/>
                    <a:pt x="2118558" y="305714"/>
                    <a:pt x="1816747" y="152857"/>
                  </a:cubicBezTo>
                  <a:cubicBezTo>
                    <a:pt x="1514936" y="0"/>
                    <a:pt x="979907" y="146978"/>
                    <a:pt x="687895" y="293956"/>
                  </a:cubicBez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rgbClr val="FF0000"/>
                </a:solidFill>
              </a:endParaRPr>
            </a:p>
          </p:txBody>
        </p:sp>
        <p:sp>
          <p:nvSpPr>
            <p:cNvPr id="47" name="TextBox 51"/>
            <p:cNvSpPr txBox="1">
              <a:spLocks noChangeArrowheads="1"/>
            </p:cNvSpPr>
            <p:nvPr/>
          </p:nvSpPr>
          <p:spPr bwMode="auto">
            <a:xfrm>
              <a:off x="2013989" y="3440941"/>
              <a:ext cx="842503" cy="400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Attack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pic>
          <p:nvPicPr>
            <p:cNvPr id="48" name="Picture 55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132055" y="1871522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9" name="Group 48"/>
          <p:cNvGrpSpPr>
            <a:grpSpLocks/>
          </p:cNvGrpSpPr>
          <p:nvPr/>
        </p:nvGrpSpPr>
        <p:grpSpPr bwMode="auto">
          <a:xfrm>
            <a:off x="5387421" y="4087636"/>
            <a:ext cx="4117975" cy="2314841"/>
            <a:chOff x="3386938" y="3797511"/>
            <a:chExt cx="4119379" cy="2314469"/>
          </a:xfrm>
        </p:grpSpPr>
        <p:sp>
          <p:nvSpPr>
            <p:cNvPr id="50" name="Freeform 49"/>
            <p:cNvSpPr/>
            <p:nvPr/>
          </p:nvSpPr>
          <p:spPr>
            <a:xfrm>
              <a:off x="4369936" y="4173688"/>
              <a:ext cx="2404294" cy="1538040"/>
            </a:xfrm>
            <a:custGeom>
              <a:avLst/>
              <a:gdLst>
                <a:gd name="connsiteX0" fmla="*/ 1838677 w 3125611"/>
                <a:gd name="connsiteY0" fmla="*/ 0 h 2365022"/>
                <a:gd name="connsiteX1" fmla="*/ 1652411 w 3125611"/>
                <a:gd name="connsiteY1" fmla="*/ 262467 h 2365022"/>
                <a:gd name="connsiteX2" fmla="*/ 1212144 w 3125611"/>
                <a:gd name="connsiteY2" fmla="*/ 262467 h 2365022"/>
                <a:gd name="connsiteX3" fmla="*/ 458611 w 3125611"/>
                <a:gd name="connsiteY3" fmla="*/ 270933 h 2365022"/>
                <a:gd name="connsiteX4" fmla="*/ 43744 w 3125611"/>
                <a:gd name="connsiteY4" fmla="*/ 804333 h 2365022"/>
                <a:gd name="connsiteX5" fmla="*/ 196144 w 3125611"/>
                <a:gd name="connsiteY5" fmla="*/ 1507067 h 2365022"/>
                <a:gd name="connsiteX6" fmla="*/ 1178277 w 3125611"/>
                <a:gd name="connsiteY6" fmla="*/ 2277533 h 2365022"/>
                <a:gd name="connsiteX7" fmla="*/ 2558344 w 3125611"/>
                <a:gd name="connsiteY7" fmla="*/ 2032000 h 2365022"/>
                <a:gd name="connsiteX8" fmla="*/ 2812344 w 3125611"/>
                <a:gd name="connsiteY8" fmla="*/ 1430867 h 2365022"/>
                <a:gd name="connsiteX9" fmla="*/ 3125611 w 3125611"/>
                <a:gd name="connsiteY9" fmla="*/ 1312333 h 2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5611" h="2365022">
                  <a:moveTo>
                    <a:pt x="1838677" y="0"/>
                  </a:moveTo>
                  <a:cubicBezTo>
                    <a:pt x="1797755" y="109361"/>
                    <a:pt x="1756833" y="218723"/>
                    <a:pt x="1652411" y="262467"/>
                  </a:cubicBezTo>
                  <a:cubicBezTo>
                    <a:pt x="1547989" y="306211"/>
                    <a:pt x="1212144" y="262467"/>
                    <a:pt x="1212144" y="262467"/>
                  </a:cubicBezTo>
                  <a:cubicBezTo>
                    <a:pt x="1013177" y="263878"/>
                    <a:pt x="653344" y="180622"/>
                    <a:pt x="458611" y="270933"/>
                  </a:cubicBezTo>
                  <a:cubicBezTo>
                    <a:pt x="263878" y="361244"/>
                    <a:pt x="87488" y="598311"/>
                    <a:pt x="43744" y="804333"/>
                  </a:cubicBezTo>
                  <a:cubicBezTo>
                    <a:pt x="0" y="1010355"/>
                    <a:pt x="7055" y="1261534"/>
                    <a:pt x="196144" y="1507067"/>
                  </a:cubicBezTo>
                  <a:cubicBezTo>
                    <a:pt x="385233" y="1752600"/>
                    <a:pt x="784577" y="2190044"/>
                    <a:pt x="1178277" y="2277533"/>
                  </a:cubicBezTo>
                  <a:cubicBezTo>
                    <a:pt x="1571977" y="2365022"/>
                    <a:pt x="2286000" y="2173111"/>
                    <a:pt x="2558344" y="2032000"/>
                  </a:cubicBezTo>
                  <a:cubicBezTo>
                    <a:pt x="2830688" y="1890889"/>
                    <a:pt x="2717800" y="1550811"/>
                    <a:pt x="2812344" y="1430867"/>
                  </a:cubicBezTo>
                  <a:cubicBezTo>
                    <a:pt x="2906888" y="1310923"/>
                    <a:pt x="3125611" y="1312333"/>
                    <a:pt x="3125611" y="1312333"/>
                  </a:cubicBezTo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3386938" y="4948264"/>
              <a:ext cx="898831" cy="634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52" name="TextBox 54"/>
            <p:cNvSpPr txBox="1">
              <a:spLocks noChangeArrowheads="1"/>
            </p:cNvSpPr>
            <p:nvPr/>
          </p:nvSpPr>
          <p:spPr bwMode="auto">
            <a:xfrm>
              <a:off x="5181015" y="5711934"/>
              <a:ext cx="1225240" cy="4000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Spreading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pic>
          <p:nvPicPr>
            <p:cNvPr id="53" name="Picture 56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4530399" y="4461037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" name="Picture 57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5070344" y="4442457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" name="Picture 58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5635389" y="4410827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" name="Picture 59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5799771" y="3861486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" name="Picture 60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6468494" y="3797511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8" name="Picture 61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7049596" y="4292435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" name="Picture 62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6394075" y="4428788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" name="Picture 63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5503535" y="4980682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" name="Picture 64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4937743" y="4977956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2" name="Group 61"/>
          <p:cNvGrpSpPr>
            <a:grpSpLocks/>
          </p:cNvGrpSpPr>
          <p:nvPr/>
        </p:nvGrpSpPr>
        <p:grpSpPr bwMode="auto">
          <a:xfrm>
            <a:off x="5387421" y="2168350"/>
            <a:ext cx="2541588" cy="1951299"/>
            <a:chOff x="3386938" y="1877715"/>
            <a:chExt cx="2542193" cy="1950964"/>
          </a:xfrm>
        </p:grpSpPr>
        <p:sp>
          <p:nvSpPr>
            <p:cNvPr id="63" name="Freeform 62"/>
            <p:cNvSpPr/>
            <p:nvPr/>
          </p:nvSpPr>
          <p:spPr>
            <a:xfrm>
              <a:off x="4122126" y="2209445"/>
              <a:ext cx="1807005" cy="1226927"/>
            </a:xfrm>
            <a:custGeom>
              <a:avLst/>
              <a:gdLst>
                <a:gd name="connsiteX0" fmla="*/ 687895 w 2512482"/>
                <a:gd name="connsiteY0" fmla="*/ 293956 h 2508426"/>
                <a:gd name="connsiteX1" fmla="*/ 64674 w 2512482"/>
                <a:gd name="connsiteY1" fmla="*/ 1034726 h 2508426"/>
                <a:gd name="connsiteX2" fmla="*/ 299852 w 2512482"/>
                <a:gd name="connsiteY2" fmla="*/ 2069452 h 2508426"/>
                <a:gd name="connsiteX3" fmla="*/ 1663882 w 2512482"/>
                <a:gd name="connsiteY3" fmla="*/ 2363408 h 2508426"/>
                <a:gd name="connsiteX4" fmla="*/ 2487004 w 2512482"/>
                <a:gd name="connsiteY4" fmla="*/ 1199341 h 2508426"/>
                <a:gd name="connsiteX5" fmla="*/ 1816747 w 2512482"/>
                <a:gd name="connsiteY5" fmla="*/ 152857 h 2508426"/>
                <a:gd name="connsiteX6" fmla="*/ 687895 w 2512482"/>
                <a:gd name="connsiteY6" fmla="*/ 293956 h 250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2482" h="2508426">
                  <a:moveTo>
                    <a:pt x="687895" y="293956"/>
                  </a:moveTo>
                  <a:cubicBezTo>
                    <a:pt x="395883" y="440934"/>
                    <a:pt x="129348" y="738810"/>
                    <a:pt x="64674" y="1034726"/>
                  </a:cubicBezTo>
                  <a:cubicBezTo>
                    <a:pt x="0" y="1330642"/>
                    <a:pt x="33317" y="1848005"/>
                    <a:pt x="299852" y="2069452"/>
                  </a:cubicBezTo>
                  <a:cubicBezTo>
                    <a:pt x="566387" y="2290899"/>
                    <a:pt x="1299357" y="2508426"/>
                    <a:pt x="1663882" y="2363408"/>
                  </a:cubicBezTo>
                  <a:cubicBezTo>
                    <a:pt x="2028407" y="2218390"/>
                    <a:pt x="2461527" y="1567766"/>
                    <a:pt x="2487004" y="1199341"/>
                  </a:cubicBezTo>
                  <a:cubicBezTo>
                    <a:pt x="2512482" y="830916"/>
                    <a:pt x="2118558" y="305714"/>
                    <a:pt x="1816747" y="152857"/>
                  </a:cubicBezTo>
                  <a:cubicBezTo>
                    <a:pt x="1514936" y="0"/>
                    <a:pt x="979907" y="146978"/>
                    <a:pt x="687895" y="293956"/>
                  </a:cubicBez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3386938" y="2795133"/>
              <a:ext cx="644678" cy="793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65" name="TextBox 52"/>
            <p:cNvSpPr txBox="1">
              <a:spLocks noChangeArrowheads="1"/>
            </p:cNvSpPr>
            <p:nvPr/>
          </p:nvSpPr>
          <p:spPr bwMode="auto">
            <a:xfrm>
              <a:off x="4538522" y="3428638"/>
              <a:ext cx="1121921" cy="400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Intrusion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pic>
          <p:nvPicPr>
            <p:cNvPr id="66" name="Picture 70" descr="04-03d.wmf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910370" y="1877715"/>
              <a:ext cx="388335" cy="606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7" name="Group 66"/>
          <p:cNvGrpSpPr>
            <a:grpSpLocks/>
          </p:cNvGrpSpPr>
          <p:nvPr/>
        </p:nvGrpSpPr>
        <p:grpSpPr bwMode="auto">
          <a:xfrm>
            <a:off x="3409396" y="3719337"/>
            <a:ext cx="2876550" cy="2561103"/>
            <a:chOff x="1410317" y="3428638"/>
            <a:chExt cx="2876323" cy="2562113"/>
          </a:xfrm>
        </p:grpSpPr>
        <p:sp>
          <p:nvSpPr>
            <p:cNvPr id="68" name="Freeform 67"/>
            <p:cNvSpPr/>
            <p:nvPr/>
          </p:nvSpPr>
          <p:spPr>
            <a:xfrm>
              <a:off x="1502385" y="4362456"/>
              <a:ext cx="1806433" cy="1227622"/>
            </a:xfrm>
            <a:custGeom>
              <a:avLst/>
              <a:gdLst>
                <a:gd name="connsiteX0" fmla="*/ 687895 w 2512482"/>
                <a:gd name="connsiteY0" fmla="*/ 293956 h 2508426"/>
                <a:gd name="connsiteX1" fmla="*/ 64674 w 2512482"/>
                <a:gd name="connsiteY1" fmla="*/ 1034726 h 2508426"/>
                <a:gd name="connsiteX2" fmla="*/ 299852 w 2512482"/>
                <a:gd name="connsiteY2" fmla="*/ 2069452 h 2508426"/>
                <a:gd name="connsiteX3" fmla="*/ 1663882 w 2512482"/>
                <a:gd name="connsiteY3" fmla="*/ 2363408 h 2508426"/>
                <a:gd name="connsiteX4" fmla="*/ 2487004 w 2512482"/>
                <a:gd name="connsiteY4" fmla="*/ 1199341 h 2508426"/>
                <a:gd name="connsiteX5" fmla="*/ 1816747 w 2512482"/>
                <a:gd name="connsiteY5" fmla="*/ 152857 h 2508426"/>
                <a:gd name="connsiteX6" fmla="*/ 687895 w 2512482"/>
                <a:gd name="connsiteY6" fmla="*/ 293956 h 250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2482" h="2508426">
                  <a:moveTo>
                    <a:pt x="687895" y="293956"/>
                  </a:moveTo>
                  <a:cubicBezTo>
                    <a:pt x="395883" y="440934"/>
                    <a:pt x="129348" y="738810"/>
                    <a:pt x="64674" y="1034726"/>
                  </a:cubicBezTo>
                  <a:cubicBezTo>
                    <a:pt x="0" y="1330642"/>
                    <a:pt x="33317" y="1848005"/>
                    <a:pt x="299852" y="2069452"/>
                  </a:cubicBezTo>
                  <a:cubicBezTo>
                    <a:pt x="566387" y="2290899"/>
                    <a:pt x="1299357" y="2508426"/>
                    <a:pt x="1663882" y="2363408"/>
                  </a:cubicBezTo>
                  <a:cubicBezTo>
                    <a:pt x="2028407" y="2218390"/>
                    <a:pt x="2461527" y="1567766"/>
                    <a:pt x="2487004" y="1199341"/>
                  </a:cubicBezTo>
                  <a:cubicBezTo>
                    <a:pt x="2512482" y="830916"/>
                    <a:pt x="2118558" y="305714"/>
                    <a:pt x="1816747" y="152857"/>
                  </a:cubicBezTo>
                  <a:cubicBezTo>
                    <a:pt x="1514936" y="0"/>
                    <a:pt x="979907" y="146978"/>
                    <a:pt x="687895" y="293956"/>
                  </a:cubicBez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rgbClr val="FF0000"/>
                </a:solidFill>
              </a:endParaRPr>
            </a:p>
          </p:txBody>
        </p:sp>
        <p:grpSp>
          <p:nvGrpSpPr>
            <p:cNvPr id="69" name="Group 12"/>
            <p:cNvGrpSpPr>
              <a:grpSpLocks/>
            </p:cNvGrpSpPr>
            <p:nvPr/>
          </p:nvGrpSpPr>
          <p:grpSpPr bwMode="auto">
            <a:xfrm flipH="1">
              <a:off x="2288987" y="5365592"/>
              <a:ext cx="167990" cy="144023"/>
              <a:chOff x="2339552" y="3656359"/>
              <a:chExt cx="517392" cy="482088"/>
            </a:xfrm>
          </p:grpSpPr>
          <p:cxnSp>
            <p:nvCxnSpPr>
              <p:cNvPr id="82" name="Straight Connector 81"/>
              <p:cNvCxnSpPr/>
              <p:nvPr/>
            </p:nvCxnSpPr>
            <p:spPr>
              <a:xfrm rot="10800000">
                <a:off x="2585783" y="3658231"/>
                <a:ext cx="268894" cy="212638"/>
              </a:xfrm>
              <a:prstGeom prst="line">
                <a:avLst/>
              </a:prstGeom>
              <a:ln w="127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rot="5400000">
                <a:off x="2224342" y="3775224"/>
                <a:ext cx="478435" cy="244448"/>
              </a:xfrm>
              <a:prstGeom prst="line">
                <a:avLst/>
              </a:prstGeom>
              <a:ln w="127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cxnSp>
        </p:grpSp>
        <p:grpSp>
          <p:nvGrpSpPr>
            <p:cNvPr id="70" name="Group 46"/>
            <p:cNvGrpSpPr>
              <a:grpSpLocks/>
            </p:cNvGrpSpPr>
            <p:nvPr/>
          </p:nvGrpSpPr>
          <p:grpSpPr bwMode="auto">
            <a:xfrm flipH="1">
              <a:off x="1592317" y="4791841"/>
              <a:ext cx="167990" cy="144023"/>
              <a:chOff x="2339552" y="3656359"/>
              <a:chExt cx="517392" cy="482088"/>
            </a:xfrm>
          </p:grpSpPr>
          <p:cxnSp>
            <p:nvCxnSpPr>
              <p:cNvPr id="80" name="Straight Connector 79"/>
              <p:cNvCxnSpPr/>
              <p:nvPr/>
            </p:nvCxnSpPr>
            <p:spPr>
              <a:xfrm rot="10800000">
                <a:off x="2586362" y="3654380"/>
                <a:ext cx="268891" cy="212638"/>
              </a:xfrm>
              <a:prstGeom prst="line">
                <a:avLst/>
              </a:prstGeom>
              <a:ln w="127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cxnSp>
          <p:cxnSp>
            <p:nvCxnSpPr>
              <p:cNvPr id="81" name="Straight Connector 11"/>
              <p:cNvCxnSpPr/>
              <p:nvPr/>
            </p:nvCxnSpPr>
            <p:spPr>
              <a:xfrm rot="5400000">
                <a:off x="2222262" y="3774032"/>
                <a:ext cx="483752" cy="244448"/>
              </a:xfrm>
              <a:prstGeom prst="line">
                <a:avLst/>
              </a:prstGeom>
              <a:ln w="127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cxnSp>
        </p:grpSp>
        <p:cxnSp>
          <p:nvCxnSpPr>
            <p:cNvPr id="71" name="Straight Arrow Connector 70"/>
            <p:cNvCxnSpPr/>
            <p:nvPr/>
          </p:nvCxnSpPr>
          <p:spPr>
            <a:xfrm rot="10800000" flipV="1">
              <a:off x="3007216" y="3428638"/>
              <a:ext cx="1279424" cy="92587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72" name="TextBox 53"/>
            <p:cNvSpPr txBox="1">
              <a:spLocks noChangeArrowheads="1"/>
            </p:cNvSpPr>
            <p:nvPr/>
          </p:nvSpPr>
          <p:spPr bwMode="auto">
            <a:xfrm>
              <a:off x="1410317" y="5590483"/>
              <a:ext cx="2637886" cy="4002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Replication and Growth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pic>
          <p:nvPicPr>
            <p:cNvPr id="73" name="Picture 65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712609" y="4627618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4" name="Picture 66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2061324">
              <a:off x="2694115" y="4524671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5" name="Picture 67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4352711">
              <a:off x="2335565" y="4886143"/>
              <a:ext cx="386045" cy="7009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6" name="Picture 68" descr="04-03e.wm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197398" y="4510213"/>
              <a:ext cx="183177" cy="194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7" name="Picture 69" descr="04-03e.wm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rot="-2980426">
              <a:off x="2238698" y="4798861"/>
              <a:ext cx="154831" cy="229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8" name="Picture 71" descr="04-03b.wm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rot="-4160328">
              <a:off x="2019593" y="5179257"/>
              <a:ext cx="41288" cy="317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9" name="Picture 72" descr="04-03b.wm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rot="1387515">
              <a:off x="2567196" y="4414509"/>
              <a:ext cx="48847" cy="268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61208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420" y="1825625"/>
            <a:ext cx="8463775" cy="473129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David </a:t>
            </a:r>
            <a:r>
              <a:rPr lang="en-US" dirty="0" err="1"/>
              <a:t>Gerrold's</a:t>
            </a:r>
            <a:r>
              <a:rPr lang="en-US" dirty="0"/>
              <a:t> AI novel "When HARLIE was One" (1971), the program </a:t>
            </a:r>
            <a:r>
              <a:rPr lang="en-US" dirty="0" smtClean="0"/>
              <a:t>VIRUS reproduces </a:t>
            </a:r>
            <a:r>
              <a:rPr lang="en-US" dirty="0"/>
              <a:t>itself</a:t>
            </a:r>
          </a:p>
          <a:p>
            <a:r>
              <a:rPr lang="en-US" dirty="0" err="1"/>
              <a:t>Adleman</a:t>
            </a:r>
            <a:r>
              <a:rPr lang="en-US" dirty="0"/>
              <a:t> (The A in the RSA Encryption Algorithm) suggested the term (1984) for Fred Cohen, who wrote his PhD </a:t>
            </a:r>
            <a:r>
              <a:rPr lang="en-US" dirty="0" smtClean="0"/>
              <a:t>on </a:t>
            </a:r>
            <a:r>
              <a:rPr lang="en-US" dirty="0"/>
              <a:t>the theory behind</a:t>
            </a:r>
          </a:p>
          <a:p>
            <a:r>
              <a:rPr lang="en-US" dirty="0"/>
              <a:t>The first PC </a:t>
            </a:r>
            <a:r>
              <a:rPr lang="en-US" dirty="0" smtClean="0"/>
              <a:t>viruses </a:t>
            </a:r>
            <a:r>
              <a:rPr lang="en-US" dirty="0"/>
              <a:t>observed in the 1980s </a:t>
            </a:r>
            <a:r>
              <a:rPr lang="en-US" dirty="0" smtClean="0"/>
              <a:t>were </a:t>
            </a:r>
            <a:r>
              <a:rPr lang="en-US" dirty="0"/>
              <a:t>typically "boot-virus" that infected the boot sector on floppy disks and (eventually) hard disks.</a:t>
            </a:r>
          </a:p>
        </p:txBody>
      </p:sp>
      <p:pic>
        <p:nvPicPr>
          <p:cNvPr id="4" name="Picture 2" descr="File:HARLIEwas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39404" y="1676362"/>
            <a:ext cx="2381250" cy="3981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09755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3534"/>
            <a:ext cx="10515600" cy="1325563"/>
          </a:xfrm>
        </p:spPr>
        <p:txBody>
          <a:bodyPr/>
          <a:lstStyle/>
          <a:p>
            <a:r>
              <a:rPr lang="en-US" dirty="0" smtClean="0"/>
              <a:t>Traditional Viruses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12" y="1471962"/>
            <a:ext cx="11954108" cy="529682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Today W</a:t>
            </a:r>
            <a:r>
              <a:rPr lang="en-US" dirty="0" smtClean="0"/>
              <a:t>orms </a:t>
            </a:r>
            <a:r>
              <a:rPr lang="en-US" dirty="0"/>
              <a:t>and </a:t>
            </a:r>
            <a:r>
              <a:rPr lang="en-US" dirty="0" smtClean="0"/>
              <a:t>Trojans are more common </a:t>
            </a:r>
          </a:p>
          <a:p>
            <a:pPr lvl="1"/>
            <a:r>
              <a:rPr lang="en-US" dirty="0" smtClean="0"/>
              <a:t>malicious </a:t>
            </a:r>
            <a:r>
              <a:rPr lang="en-US" dirty="0"/>
              <a:t>files that are able to live an independent life without a host process</a:t>
            </a:r>
          </a:p>
          <a:p>
            <a:r>
              <a:rPr lang="en-US" dirty="0"/>
              <a:t>Has existed longer than PCs, and first registered malware came in 1971 and is called "The Creeper Program" and spread over </a:t>
            </a:r>
            <a:r>
              <a:rPr lang="en-US" dirty="0" err="1"/>
              <a:t>ArpaNet</a:t>
            </a:r>
            <a:endParaRPr lang="en-US" dirty="0"/>
          </a:p>
          <a:p>
            <a:r>
              <a:rPr lang="en-US" dirty="0"/>
              <a:t>Brain is credited as the world's first "PC virus" (1986), and later that year, for the first time, it was possible to infect </a:t>
            </a:r>
            <a:r>
              <a:rPr lang="en-US" dirty="0" smtClean="0"/>
              <a:t>“.exe” </a:t>
            </a:r>
            <a:r>
              <a:rPr lang="en-US" dirty="0"/>
              <a:t>files with Suriv-02</a:t>
            </a:r>
          </a:p>
          <a:p>
            <a:pPr lvl="1"/>
            <a:r>
              <a:rPr lang="en-US" dirty="0" smtClean="0"/>
              <a:t>“.exe” </a:t>
            </a:r>
            <a:r>
              <a:rPr lang="en-US" dirty="0"/>
              <a:t>files were initially considered a safe format because it was so complex that no one could manage to infect them, unlike </a:t>
            </a:r>
            <a:r>
              <a:rPr lang="en-US" dirty="0" smtClean="0"/>
              <a:t>other execution files </a:t>
            </a:r>
            <a:r>
              <a:rPr lang="en-US" dirty="0"/>
              <a:t>that </a:t>
            </a:r>
            <a:r>
              <a:rPr lang="en-US" dirty="0" smtClean="0"/>
              <a:t>were using clear </a:t>
            </a:r>
            <a:r>
              <a:rPr lang="en-US" dirty="0"/>
              <a:t>machine code ...</a:t>
            </a:r>
          </a:p>
          <a:p>
            <a:pPr lvl="1"/>
            <a:r>
              <a:rPr lang="en-US" dirty="0"/>
              <a:t>Some credit Old Yankee as the first </a:t>
            </a:r>
            <a:r>
              <a:rPr lang="en-US" dirty="0" smtClean="0"/>
              <a:t>“.exe” </a:t>
            </a:r>
            <a:r>
              <a:rPr lang="en-US" dirty="0"/>
              <a:t>file infector</a:t>
            </a:r>
          </a:p>
          <a:p>
            <a:r>
              <a:rPr lang="en-US" dirty="0"/>
              <a:t>Several dangerous viruses came out at this time:</a:t>
            </a:r>
          </a:p>
          <a:p>
            <a:pPr lvl="1"/>
            <a:r>
              <a:rPr lang="en-US" dirty="0"/>
              <a:t>AIDS Trojan (1989); encrypted your entire disk</a:t>
            </a:r>
          </a:p>
          <a:p>
            <a:pPr lvl="1"/>
            <a:r>
              <a:rPr lang="en-US" dirty="0"/>
              <a:t>Dark Avenger (1989); overwritten random parts of the disk 1/16 times the virus ran</a:t>
            </a:r>
          </a:p>
          <a:p>
            <a:pPr lvl="1"/>
            <a:r>
              <a:rPr lang="en-US" dirty="0"/>
              <a:t>Jerusalem (1987); Deleting files on machine on Friday 13th </a:t>
            </a:r>
            <a:r>
              <a:rPr lang="en-US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161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033" y="1825624"/>
            <a:ext cx="6956503" cy="485395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nb-NO" dirty="0">
                <a:solidFill>
                  <a:srgbClr val="0070C0"/>
                </a:solidFill>
              </a:rPr>
              <a:t>©Brain </a:t>
            </a:r>
            <a:r>
              <a:rPr lang="nb-NO" dirty="0"/>
              <a:t>– </a:t>
            </a:r>
            <a:r>
              <a:rPr lang="nb-NO" dirty="0" smtClean="0"/>
              <a:t>January </a:t>
            </a:r>
            <a:r>
              <a:rPr lang="nb-NO" dirty="0"/>
              <a:t>1986</a:t>
            </a:r>
          </a:p>
          <a:p>
            <a:r>
              <a:rPr lang="en-US" dirty="0"/>
              <a:t>Written by two brothers in </a:t>
            </a:r>
            <a:r>
              <a:rPr lang="en-US" dirty="0" smtClean="0"/>
              <a:t>Pakistan to protect copyright on </a:t>
            </a:r>
            <a:r>
              <a:rPr lang="en-US" dirty="0"/>
              <a:t>the program </a:t>
            </a:r>
            <a:r>
              <a:rPr lang="en-US" dirty="0" smtClean="0"/>
              <a:t>of a heart </a:t>
            </a:r>
            <a:r>
              <a:rPr lang="en-US" dirty="0"/>
              <a:t>monitoring </a:t>
            </a:r>
            <a:r>
              <a:rPr lang="en-US" dirty="0" smtClean="0"/>
              <a:t>device they were selling</a:t>
            </a:r>
          </a:p>
          <a:p>
            <a:r>
              <a:rPr lang="en-US" dirty="0"/>
              <a:t>Contained their </a:t>
            </a:r>
            <a:r>
              <a:rPr lang="en-US" dirty="0" smtClean="0"/>
              <a:t>phone number</a:t>
            </a:r>
            <a:endParaRPr lang="en-US" dirty="0"/>
          </a:p>
          <a:p>
            <a:r>
              <a:rPr lang="en-US" dirty="0" smtClean="0"/>
              <a:t>Spread via floppy disks</a:t>
            </a:r>
            <a:endParaRPr lang="en-US" dirty="0"/>
          </a:p>
        </p:txBody>
      </p:sp>
      <p:pic>
        <p:nvPicPr>
          <p:cNvPr id="5" name="Picture 2" descr="File:Brain-viru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92536" y="1825624"/>
            <a:ext cx="4318367" cy="3158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94663" y="5867604"/>
            <a:ext cx="7270594" cy="81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972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Virus Phases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688" y="1825625"/>
            <a:ext cx="11008112" cy="4351338"/>
          </a:xfrm>
        </p:spPr>
        <p:txBody>
          <a:bodyPr>
            <a:normAutofit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i="1" dirty="0" smtClean="0"/>
              <a:t>Dormant</a:t>
            </a:r>
            <a:r>
              <a:rPr lang="en-US" dirty="0" smtClean="0"/>
              <a:t>: virus laying down to avoid detection (</a:t>
            </a:r>
            <a:r>
              <a:rPr lang="en-US" dirty="0" err="1" smtClean="0"/>
              <a:t>eg</a:t>
            </a:r>
            <a:r>
              <a:rPr lang="en-US" dirty="0" smtClean="0"/>
              <a:t>, from an Antivirus software)</a:t>
            </a:r>
          </a:p>
          <a:p>
            <a:pPr marL="742950" indent="-742950">
              <a:buFont typeface="+mj-lt"/>
              <a:buAutoNum type="arabicPeriod"/>
            </a:pPr>
            <a:r>
              <a:rPr lang="en-US" i="1" dirty="0" smtClean="0"/>
              <a:t>Propagation</a:t>
            </a:r>
            <a:r>
              <a:rPr lang="en-US" dirty="0" smtClean="0"/>
              <a:t>: replicates itself, infecting new files in new systems</a:t>
            </a:r>
          </a:p>
          <a:p>
            <a:pPr marL="742950" indent="-742950">
              <a:buFont typeface="+mj-lt"/>
              <a:buAutoNum type="arabicPeriod"/>
            </a:pPr>
            <a:r>
              <a:rPr lang="en-US" i="1" dirty="0" smtClean="0"/>
              <a:t>Triggering</a:t>
            </a:r>
            <a:r>
              <a:rPr lang="en-US" dirty="0" smtClean="0"/>
              <a:t>: logical condition causes switch from dormant to propagation phase</a:t>
            </a:r>
          </a:p>
          <a:p>
            <a:pPr marL="742950" indent="-742950">
              <a:buFont typeface="+mj-lt"/>
              <a:buAutoNum type="arabicPeriod"/>
            </a:pPr>
            <a:r>
              <a:rPr lang="en-US" i="1" dirty="0" smtClean="0"/>
              <a:t>Action</a:t>
            </a:r>
            <a:r>
              <a:rPr lang="en-US" dirty="0" smtClean="0"/>
              <a:t>: do a malicious action, usually called </a:t>
            </a:r>
            <a:r>
              <a:rPr lang="en-US" i="1" dirty="0" smtClean="0"/>
              <a:t>payload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delete/encrypt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780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Viruses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76639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Program Virus</a:t>
            </a:r>
          </a:p>
          <a:p>
            <a:pPr lvl="1"/>
            <a:r>
              <a:rPr lang="en-US" dirty="0" smtClean="0"/>
              <a:t>Injecting itself inside the code of an existing program</a:t>
            </a:r>
          </a:p>
          <a:p>
            <a:r>
              <a:rPr lang="en-US" dirty="0" smtClean="0"/>
              <a:t>Macro Virus</a:t>
            </a:r>
          </a:p>
          <a:p>
            <a:pPr lvl="1"/>
            <a:r>
              <a:rPr lang="en-US" dirty="0" smtClean="0"/>
              <a:t>Injecting documents like Words, which does support scripting code, usually called “macros”</a:t>
            </a:r>
          </a:p>
          <a:p>
            <a:r>
              <a:rPr lang="en-US" dirty="0" smtClean="0"/>
              <a:t>Boot Sector Virus</a:t>
            </a:r>
          </a:p>
          <a:p>
            <a:pPr lvl="1"/>
            <a:r>
              <a:rPr lang="en-US" dirty="0" smtClean="0"/>
              <a:t>Infecting “boot sector”, which is what first run the OS starts</a:t>
            </a:r>
          </a:p>
          <a:p>
            <a:endParaRPr lang="en-US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14838" y="1364786"/>
            <a:ext cx="4784673" cy="3352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53681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57" y="1825625"/>
            <a:ext cx="11092543" cy="4351338"/>
          </a:xfrm>
        </p:spPr>
        <p:txBody>
          <a:bodyPr/>
          <a:lstStyle/>
          <a:p>
            <a:r>
              <a:rPr lang="en-US" dirty="0" smtClean="0"/>
              <a:t>Learn bases of how malwares work and distribute</a:t>
            </a:r>
          </a:p>
          <a:p>
            <a:r>
              <a:rPr lang="en-US" dirty="0" smtClean="0"/>
              <a:t>Learn bases of how to protect from them</a:t>
            </a:r>
          </a:p>
          <a:p>
            <a:r>
              <a:rPr lang="en-US" dirty="0" smtClean="0"/>
              <a:t>Note: writing and analyzing malware is quite complex, as you need to have a good grasp of C language (which at this point in time you likely do not have) and low level details of OS… as such, this class is mainly on the “</a:t>
            </a:r>
            <a:r>
              <a:rPr lang="en-US" i="1" dirty="0" smtClean="0"/>
              <a:t>theoretical</a:t>
            </a:r>
            <a:r>
              <a:rPr lang="en-US" dirty="0" smtClean="0"/>
              <a:t>” side…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7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Virus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419" y="1825625"/>
            <a:ext cx="11786839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Simply, use an </a:t>
            </a:r>
            <a:r>
              <a:rPr lang="en-US" dirty="0" err="1" smtClean="0"/>
              <a:t>AntiVirus</a:t>
            </a:r>
            <a:r>
              <a:rPr lang="en-US" dirty="0" smtClean="0"/>
              <a:t> program… which needs to be updated often…</a:t>
            </a:r>
          </a:p>
          <a:p>
            <a:pPr lvl="1"/>
            <a:r>
              <a:rPr lang="en-US" dirty="0" smtClean="0"/>
              <a:t>Why updates? </a:t>
            </a:r>
            <a:r>
              <a:rPr lang="en-US" dirty="0"/>
              <a:t>W</a:t>
            </a:r>
            <a:r>
              <a:rPr lang="en-US" dirty="0" smtClean="0"/>
              <a:t>hy often? How does it work?</a:t>
            </a:r>
          </a:p>
          <a:p>
            <a:r>
              <a:rPr lang="en-US" i="1" dirty="0" smtClean="0"/>
              <a:t>Virus Signature</a:t>
            </a:r>
            <a:r>
              <a:rPr lang="en-US" dirty="0" smtClean="0"/>
              <a:t>: once a virus is spread and known, can analyze its characteristics (</a:t>
            </a:r>
            <a:r>
              <a:rPr lang="en-US" dirty="0" err="1" smtClean="0"/>
              <a:t>eg</a:t>
            </a:r>
            <a:r>
              <a:rPr lang="en-US" dirty="0" smtClean="0"/>
              <a:t> special sequences of malicious instructions it uses), and then use </a:t>
            </a:r>
            <a:r>
              <a:rPr lang="en-US" i="1" dirty="0" smtClean="0"/>
              <a:t>pattern-matching </a:t>
            </a:r>
            <a:r>
              <a:rPr lang="en-US" dirty="0" smtClean="0"/>
              <a:t>to check if a file contains such instructions</a:t>
            </a:r>
          </a:p>
          <a:p>
            <a:pPr lvl="1"/>
            <a:r>
              <a:rPr lang="en-US" dirty="0" smtClean="0"/>
              <a:t>As new viruses come up all the time, need to update the list of virus </a:t>
            </a:r>
            <a:r>
              <a:rPr lang="en-US" i="1" dirty="0" smtClean="0"/>
              <a:t>signatures </a:t>
            </a:r>
            <a:r>
              <a:rPr lang="en-US" dirty="0" smtClean="0"/>
              <a:t>in the antivirus program</a:t>
            </a:r>
            <a:endParaRPr lang="en-US" i="1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584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Arms-Race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780" y="1825624"/>
            <a:ext cx="11608420" cy="4798199"/>
          </a:xfrm>
        </p:spPr>
        <p:txBody>
          <a:bodyPr/>
          <a:lstStyle/>
          <a:p>
            <a:r>
              <a:rPr lang="en-US" dirty="0" smtClean="0"/>
              <a:t>Antiviruses use virus signatures to detect the viruses</a:t>
            </a:r>
          </a:p>
          <a:p>
            <a:r>
              <a:rPr lang="en-US" dirty="0" smtClean="0"/>
              <a:t>Virus developers try to find new ways to </a:t>
            </a:r>
            <a:r>
              <a:rPr lang="en-US" i="1" dirty="0" smtClean="0"/>
              <a:t>hide </a:t>
            </a:r>
            <a:r>
              <a:rPr lang="en-US" dirty="0" smtClean="0"/>
              <a:t>the presence of the viruses</a:t>
            </a:r>
          </a:p>
          <a:p>
            <a:r>
              <a:rPr lang="en-US" dirty="0" smtClean="0"/>
              <a:t>Antiviruses “evolve” to be able to handle these cases, and so on in an “arms-race”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634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385" y="1970591"/>
            <a:ext cx="11697630" cy="488740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Encrypt part of the code of the virus, and then decrypt and execute those parts at runtime when the infected program is running  </a:t>
            </a:r>
          </a:p>
          <a:p>
            <a:pPr lvl="1"/>
            <a:r>
              <a:rPr lang="en-US" dirty="0" smtClean="0"/>
              <a:t>A program that does decryption is hence “suspicious”</a:t>
            </a:r>
          </a:p>
          <a:p>
            <a:r>
              <a:rPr lang="en-US" i="1" dirty="0" smtClean="0"/>
              <a:t>Polymorphic</a:t>
            </a:r>
            <a:r>
              <a:rPr lang="en-US" dirty="0" smtClean="0"/>
              <a:t> virus: uses encryption, but each time it replicates, uses a different key </a:t>
            </a:r>
          </a:p>
          <a:p>
            <a:pPr lvl="1"/>
            <a:r>
              <a:rPr lang="en-US" dirty="0" smtClean="0"/>
              <a:t>so signature of encrypted code is different</a:t>
            </a:r>
          </a:p>
          <a:p>
            <a:r>
              <a:rPr lang="en-US" i="1" dirty="0" smtClean="0"/>
              <a:t>Metamorphic</a:t>
            </a:r>
            <a:r>
              <a:rPr lang="en-US" dirty="0" smtClean="0"/>
              <a:t> virus: no encryption, but </a:t>
            </a:r>
            <a:r>
              <a:rPr lang="en-US" i="1" dirty="0" smtClean="0"/>
              <a:t>code obfuscation </a:t>
            </a:r>
            <a:r>
              <a:rPr lang="en-US" dirty="0" smtClean="0"/>
              <a:t>at each replication via code reordering and adding non-used instructions</a:t>
            </a:r>
            <a:endParaRPr lang="en-US" i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39873" y="304006"/>
            <a:ext cx="329882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450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863" y="3141779"/>
            <a:ext cx="2964366" cy="1325563"/>
          </a:xfrm>
        </p:spPr>
        <p:txBody>
          <a:bodyPr/>
          <a:lstStyle/>
          <a:p>
            <a:r>
              <a:rPr lang="en-US" dirty="0" smtClean="0"/>
              <a:t>Worms</a:t>
            </a:r>
            <a:endParaRPr lang="en-US" dirty="0"/>
          </a:p>
        </p:txBody>
      </p:sp>
      <p:pic>
        <p:nvPicPr>
          <p:cNvPr id="4" name="Picture 2" descr="http://4.bp.blogspot.com/-VTV9RK5PW9M/TwstYNxWtqI/AAAAAAAADiE/QYZjK4p-KE0/s1600/worm_chomping_on_computer_hg_wht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9846" y="1687628"/>
            <a:ext cx="5634037" cy="423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5793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Computer Worm?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699" y="1825625"/>
            <a:ext cx="11681138" cy="4351338"/>
          </a:xfrm>
        </p:spPr>
        <p:txBody>
          <a:bodyPr/>
          <a:lstStyle/>
          <a:p>
            <a:r>
              <a:rPr lang="en-US" dirty="0" smtClean="0"/>
              <a:t>A malware that can replicate itself</a:t>
            </a:r>
          </a:p>
          <a:p>
            <a:r>
              <a:rPr lang="en-US" dirty="0"/>
              <a:t>D</a:t>
            </a:r>
            <a:r>
              <a:rPr lang="en-US" dirty="0" smtClean="0"/>
              <a:t>oes not need to inject its code inside other programs/files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this is contrast to viruses</a:t>
            </a:r>
          </a:p>
          <a:p>
            <a:r>
              <a:rPr lang="en-US" dirty="0" smtClean="0"/>
              <a:t>Usually does not need manual intervention (like opening an attachment in an email)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exploiting security holes in existing programs, like a buffer overflow in web servers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977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Spreading of Worms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062" y="1629849"/>
            <a:ext cx="5638532" cy="4938376"/>
          </a:xfrm>
        </p:spPr>
        <p:txBody>
          <a:bodyPr>
            <a:normAutofit/>
          </a:bodyPr>
          <a:lstStyle/>
          <a:p>
            <a:r>
              <a:rPr lang="en-US" dirty="0" smtClean="0"/>
              <a:t>Worms spread </a:t>
            </a:r>
            <a:r>
              <a:rPr lang="en-US" dirty="0"/>
              <a:t>by finding and identifying vulnerable host </a:t>
            </a:r>
            <a:r>
              <a:rPr lang="en-US" dirty="0" smtClean="0"/>
              <a:t>machines 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having known security hole</a:t>
            </a:r>
            <a:endParaRPr lang="en-US" dirty="0"/>
          </a:p>
          <a:p>
            <a:r>
              <a:rPr lang="en-US" dirty="0"/>
              <a:t>It must determine if the machine is </a:t>
            </a:r>
            <a:r>
              <a:rPr lang="en-US" dirty="0" smtClean="0"/>
              <a:t>vulnerable</a:t>
            </a:r>
            <a:endParaRPr lang="en-US" dirty="0"/>
          </a:p>
          <a:p>
            <a:r>
              <a:rPr lang="en-US" dirty="0"/>
              <a:t>It must be able to check if the machine is already </a:t>
            </a:r>
            <a:r>
              <a:rPr lang="en-US" dirty="0" smtClean="0"/>
              <a:t>infected</a:t>
            </a:r>
            <a:endParaRPr lang="en-US" dirty="0"/>
          </a:p>
        </p:txBody>
      </p:sp>
      <p:cxnSp>
        <p:nvCxnSpPr>
          <p:cNvPr id="5" name="Straight Arrow Connector 4"/>
          <p:cNvCxnSpPr>
            <a:endCxn id="27" idx="1"/>
          </p:cNvCxnSpPr>
          <p:nvPr/>
        </p:nvCxnSpPr>
        <p:spPr>
          <a:xfrm flipV="1">
            <a:off x="6874882" y="3598350"/>
            <a:ext cx="733425" cy="2174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rot="16200000" flipH="1">
            <a:off x="6876470" y="4080949"/>
            <a:ext cx="692150" cy="69532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>
            <a:off x="7089988" y="4934231"/>
            <a:ext cx="639762" cy="64135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8265532" y="3122100"/>
            <a:ext cx="909637" cy="47942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8373482" y="5093775"/>
            <a:ext cx="908050" cy="63976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0084807" y="5147750"/>
            <a:ext cx="641350" cy="42703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0138782" y="2429950"/>
            <a:ext cx="641350" cy="3190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8" idx="4"/>
          </p:cNvCxnSpPr>
          <p:nvPr/>
        </p:nvCxnSpPr>
        <p:spPr>
          <a:xfrm flipH="1" flipV="1">
            <a:off x="7944857" y="4241287"/>
            <a:ext cx="100012" cy="373063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6200000" flipV="1">
            <a:off x="6234325" y="4827869"/>
            <a:ext cx="587375" cy="16033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0800000">
            <a:off x="8533819" y="5093775"/>
            <a:ext cx="2406650" cy="158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6200000" flipV="1">
            <a:off x="10515813" y="3867431"/>
            <a:ext cx="1865313" cy="16192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373482" y="3761862"/>
            <a:ext cx="534987" cy="32067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>
            <a:off x="9256926" y="3414993"/>
            <a:ext cx="693738" cy="32067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5400000">
            <a:off x="10674563" y="3014944"/>
            <a:ext cx="585787" cy="37465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16200000" flipV="1">
            <a:off x="10914275" y="4588156"/>
            <a:ext cx="373063" cy="21272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 flipH="1" flipV="1">
            <a:off x="8025819" y="3095112"/>
            <a:ext cx="373063" cy="106363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0800000">
            <a:off x="7089194" y="2696650"/>
            <a:ext cx="801688" cy="63817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10800000">
            <a:off x="8746544" y="2375975"/>
            <a:ext cx="749300" cy="373062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16200000" flipV="1">
            <a:off x="9390275" y="5040594"/>
            <a:ext cx="479425" cy="26828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aptop"/>
          <p:cNvSpPr>
            <a:spLocks noEditPoints="1" noChangeArrowheads="1"/>
          </p:cNvSpPr>
          <p:nvPr/>
        </p:nvSpPr>
        <p:spPr bwMode="auto">
          <a:xfrm>
            <a:off x="9175169" y="2375975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5" name="laptop"/>
          <p:cNvSpPr>
            <a:spLocks noEditPoints="1" noChangeArrowheads="1"/>
          </p:cNvSpPr>
          <p:nvPr/>
        </p:nvSpPr>
        <p:spPr bwMode="auto">
          <a:xfrm>
            <a:off x="10565819" y="4774687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6" name="laptop"/>
          <p:cNvSpPr>
            <a:spLocks noEditPoints="1" noChangeArrowheads="1"/>
          </p:cNvSpPr>
          <p:nvPr/>
        </p:nvSpPr>
        <p:spPr bwMode="auto">
          <a:xfrm>
            <a:off x="5965244" y="5093775"/>
            <a:ext cx="1271588" cy="954087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7" name="laptop"/>
          <p:cNvSpPr>
            <a:spLocks noEditPoints="1" noChangeArrowheads="1"/>
          </p:cNvSpPr>
          <p:nvPr/>
        </p:nvSpPr>
        <p:spPr bwMode="auto">
          <a:xfrm>
            <a:off x="7409869" y="3282437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8" name="laptop"/>
          <p:cNvSpPr>
            <a:spLocks noEditPoints="1" noChangeArrowheads="1"/>
          </p:cNvSpPr>
          <p:nvPr/>
        </p:nvSpPr>
        <p:spPr bwMode="auto">
          <a:xfrm>
            <a:off x="7409869" y="4614350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9" name="laptop"/>
          <p:cNvSpPr>
            <a:spLocks noEditPoints="1" noChangeArrowheads="1"/>
          </p:cNvSpPr>
          <p:nvPr/>
        </p:nvSpPr>
        <p:spPr bwMode="auto">
          <a:xfrm>
            <a:off x="9121194" y="5308087"/>
            <a:ext cx="1271588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0" name="laptop"/>
          <p:cNvSpPr>
            <a:spLocks noEditPoints="1" noChangeArrowheads="1"/>
          </p:cNvSpPr>
          <p:nvPr/>
        </p:nvSpPr>
        <p:spPr bwMode="auto">
          <a:xfrm>
            <a:off x="10138782" y="3549137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1" name="laptop"/>
          <p:cNvSpPr>
            <a:spLocks noEditPoints="1" noChangeArrowheads="1"/>
          </p:cNvSpPr>
          <p:nvPr/>
        </p:nvSpPr>
        <p:spPr bwMode="auto">
          <a:xfrm>
            <a:off x="10619794" y="2056887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3" name="laptop"/>
          <p:cNvSpPr>
            <a:spLocks noEditPoints="1" noChangeArrowheads="1"/>
          </p:cNvSpPr>
          <p:nvPr/>
        </p:nvSpPr>
        <p:spPr bwMode="auto">
          <a:xfrm>
            <a:off x="5965244" y="2269612"/>
            <a:ext cx="1271588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4" name="laptop"/>
          <p:cNvSpPr>
            <a:spLocks noEditPoints="1" noChangeArrowheads="1"/>
          </p:cNvSpPr>
          <p:nvPr/>
        </p:nvSpPr>
        <p:spPr bwMode="auto">
          <a:xfrm>
            <a:off x="5898569" y="3655500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5" name="laptop"/>
          <p:cNvSpPr>
            <a:spLocks noEditPoints="1" noChangeArrowheads="1"/>
          </p:cNvSpPr>
          <p:nvPr/>
        </p:nvSpPr>
        <p:spPr bwMode="auto">
          <a:xfrm>
            <a:off x="8746544" y="3974587"/>
            <a:ext cx="1271588" cy="954088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6" name="laptop"/>
          <p:cNvSpPr>
            <a:spLocks noEditPoints="1" noChangeArrowheads="1"/>
          </p:cNvSpPr>
          <p:nvPr/>
        </p:nvSpPr>
        <p:spPr bwMode="auto">
          <a:xfrm>
            <a:off x="7624182" y="2002912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pic>
        <p:nvPicPr>
          <p:cNvPr id="37" name="Picture 38" descr="04-7b cop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4982" y="2388675"/>
            <a:ext cx="385762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39" descr="04-7b cop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75032" y="2118800"/>
            <a:ext cx="384175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40" descr="04-7b cop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97394" y="4106350"/>
            <a:ext cx="384175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41" descr="04-7b cop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76932" y="3676137"/>
            <a:ext cx="384175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42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26019" y="2502975"/>
            <a:ext cx="385763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3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544" y="3406262"/>
            <a:ext cx="385763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4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44657" y="3779325"/>
            <a:ext cx="385762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45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14507" y="5220775"/>
            <a:ext cx="384175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46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544" y="4738175"/>
            <a:ext cx="385763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47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65694" y="5436675"/>
            <a:ext cx="384175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48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010319" y="4900100"/>
            <a:ext cx="385763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49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070644" y="2182300"/>
            <a:ext cx="385763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3769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347434" cy="1325563"/>
          </a:xfrm>
        </p:spPr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699" y="1825624"/>
            <a:ext cx="11797047" cy="4781237"/>
          </a:xfrm>
        </p:spPr>
        <p:txBody>
          <a:bodyPr>
            <a:noAutofit/>
          </a:bodyPr>
          <a:lstStyle/>
          <a:p>
            <a:r>
              <a:rPr lang="en-US" sz="2400" dirty="0" smtClean="0"/>
              <a:t>First Worm program was in 1988, by Robert Morris, a student at that time, for research purposes</a:t>
            </a:r>
          </a:p>
          <a:p>
            <a:r>
              <a:rPr lang="en-US" sz="2400" dirty="0" smtClean="0"/>
              <a:t>No malicious payload, just replicating itself</a:t>
            </a:r>
          </a:p>
          <a:p>
            <a:r>
              <a:rPr lang="en-US" sz="2400" dirty="0" smtClean="0"/>
              <a:t>Propagation by exploiting for example a buffer overflow in a networking program</a:t>
            </a:r>
          </a:p>
          <a:p>
            <a:r>
              <a:rPr lang="en-US" sz="2400" dirty="0" smtClean="0"/>
              <a:t>Checking if machine was already infected, but not trusting results 1/7 of times, and replicating anyway in such case</a:t>
            </a:r>
          </a:p>
          <a:p>
            <a:r>
              <a:rPr lang="en-US" sz="2400" dirty="0" smtClean="0"/>
              <a:t>Ended up many running many copies on same machine, consuming CPU resources, becoming an involuntary DOS attack</a:t>
            </a:r>
          </a:p>
          <a:p>
            <a:r>
              <a:rPr lang="en-US" sz="2400" dirty="0" smtClean="0"/>
              <a:t>Spread on 10% of all machines on internet at that time…</a:t>
            </a:r>
          </a:p>
          <a:p>
            <a:r>
              <a:rPr lang="en-US" sz="2400" dirty="0" smtClean="0"/>
              <a:t>Large unintended damage, </a:t>
            </a:r>
            <a:r>
              <a:rPr lang="en-US" sz="2400" dirty="0" err="1" smtClean="0"/>
              <a:t>ie</a:t>
            </a:r>
            <a:r>
              <a:rPr lang="en-US" sz="2400" dirty="0" smtClean="0"/>
              <a:t> wasted time in cleaning the infected machines</a:t>
            </a:r>
          </a:p>
          <a:p>
            <a:r>
              <a:rPr lang="en-US" sz="2400" dirty="0" smtClean="0"/>
              <a:t>Morris was convicted: 3 years if probation, </a:t>
            </a:r>
            <a:r>
              <a:rPr lang="en-US" sz="2400" dirty="0"/>
              <a:t>400 hours of community </a:t>
            </a:r>
            <a:r>
              <a:rPr lang="en-US" sz="2400" dirty="0" smtClean="0"/>
              <a:t>service, plus fine… </a:t>
            </a:r>
          </a:p>
          <a:p>
            <a:endParaRPr lang="en-US" sz="2400" dirty="0"/>
          </a:p>
        </p:txBody>
      </p:sp>
      <p:pic>
        <p:nvPicPr>
          <p:cNvPr id="4" name="Picture 2" descr="http://pdos.csail.mit.edu/~rtm/morris2004.jpg"/>
          <p:cNvPicPr>
            <a:picLocks noChangeAspect="1" noChangeArrowheads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 bwMode="auto">
          <a:xfrm>
            <a:off x="10505125" y="167425"/>
            <a:ext cx="1420711" cy="1420712"/>
          </a:xfrm>
          <a:prstGeom prst="rect">
            <a:avLst/>
          </a:prstGeom>
          <a:noFill/>
          <a:effectLst>
            <a:reflection blurRad="114300" stA="64000" endPos="6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59806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176" y="1547154"/>
            <a:ext cx="10515600" cy="3292475"/>
          </a:xfrm>
        </p:spPr>
        <p:txBody>
          <a:bodyPr>
            <a:normAutofit/>
          </a:bodyPr>
          <a:lstStyle/>
          <a:p>
            <a:r>
              <a:rPr lang="en-US" dirty="0" smtClean="0"/>
              <a:t>Other Kinds of Malware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sz="4800" dirty="0" smtClean="0"/>
              <a:t>Trojans, Rootkits, Botnets, etc.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274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Trojan Horses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545" y="1558344"/>
            <a:ext cx="11925837" cy="1927805"/>
          </a:xfrm>
        </p:spPr>
        <p:txBody>
          <a:bodyPr>
            <a:normAutofit/>
          </a:bodyPr>
          <a:lstStyle/>
          <a:p>
            <a:r>
              <a:rPr lang="en-US" dirty="0" smtClean="0"/>
              <a:t>Reference to a Greek myth in </a:t>
            </a:r>
            <a:r>
              <a:rPr lang="en-US" i="1" dirty="0" smtClean="0"/>
              <a:t>Aeneid</a:t>
            </a:r>
          </a:p>
          <a:p>
            <a:r>
              <a:rPr lang="en-US" dirty="0" smtClean="0"/>
              <a:t>Program that does something useful (</a:t>
            </a:r>
            <a:r>
              <a:rPr lang="en-US" dirty="0" err="1" smtClean="0"/>
              <a:t>eg</a:t>
            </a:r>
            <a:r>
              <a:rPr lang="en-US" dirty="0" smtClean="0"/>
              <a:t> a music player), but also hide malicious code (</a:t>
            </a:r>
            <a:r>
              <a:rPr lang="en-US" dirty="0" err="1" smtClean="0"/>
              <a:t>eg</a:t>
            </a:r>
            <a:r>
              <a:rPr lang="en-US" dirty="0" smtClean="0"/>
              <a:t> steal your passwords / secrets)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76146" y="3486150"/>
            <a:ext cx="7953375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 descr="Image result for trojan hor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23" y="4077202"/>
            <a:ext cx="2601534" cy="262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64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Rootkits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335" y="1825624"/>
            <a:ext cx="11732654" cy="4884269"/>
          </a:xfrm>
        </p:spPr>
        <p:txBody>
          <a:bodyPr/>
          <a:lstStyle/>
          <a:p>
            <a:r>
              <a:rPr lang="en-US" dirty="0" smtClean="0"/>
              <a:t>Malware that is installed at administrative level (</a:t>
            </a:r>
            <a:r>
              <a:rPr lang="en-US" dirty="0" err="1" smtClean="0"/>
              <a:t>ie</a:t>
            </a:r>
            <a:r>
              <a:rPr lang="en-US" dirty="0" smtClean="0"/>
              <a:t>, “root” user in Unix) of the OS, and alter the OS itself</a:t>
            </a:r>
          </a:p>
          <a:p>
            <a:r>
              <a:rPr lang="en-US" dirty="0" smtClean="0"/>
              <a:t>Very difficult to detect, because altering the functionalities of OS </a:t>
            </a:r>
          </a:p>
          <a:p>
            <a:r>
              <a:rPr lang="en-US" dirty="0" smtClean="0"/>
              <a:t>Might need to wipe out the hard-drive, and re-install the OS</a:t>
            </a:r>
          </a:p>
          <a:p>
            <a:r>
              <a:rPr lang="en-US" b="1" dirty="0" smtClean="0"/>
              <a:t>Sony</a:t>
            </a:r>
            <a:r>
              <a:rPr lang="en-US" dirty="0" smtClean="0"/>
              <a:t> 2005: most famous case, where Sony had rootkit malware in their CDs to alter Windows OS to install secret anti-copy protection software </a:t>
            </a:r>
            <a:endParaRPr lang="en-US" dirty="0"/>
          </a:p>
        </p:txBody>
      </p:sp>
      <p:pic>
        <p:nvPicPr>
          <p:cNvPr id="2054" name="Picture 6" descr="Image result for son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839" y="5612335"/>
            <a:ext cx="947965" cy="109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672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Malware?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825625"/>
            <a:ext cx="7678057" cy="3396824"/>
          </a:xfrm>
        </p:spPr>
        <p:txBody>
          <a:bodyPr/>
          <a:lstStyle/>
          <a:p>
            <a:r>
              <a:rPr lang="en-US" dirty="0" smtClean="0"/>
              <a:t>Malware means </a:t>
            </a:r>
            <a:r>
              <a:rPr lang="en-US" b="1" dirty="0" smtClean="0"/>
              <a:t>Mal</a:t>
            </a:r>
            <a:r>
              <a:rPr lang="en-US" dirty="0" smtClean="0"/>
              <a:t>icious Soft</a:t>
            </a:r>
            <a:r>
              <a:rPr lang="en-US" b="1" dirty="0" smtClean="0"/>
              <a:t>ware</a:t>
            </a:r>
          </a:p>
          <a:p>
            <a:r>
              <a:rPr lang="en-US" dirty="0" smtClean="0"/>
              <a:t>Software that performs </a:t>
            </a:r>
            <a:r>
              <a:rPr lang="en-US" dirty="0"/>
              <a:t>unauthorized and (most often) harmful </a:t>
            </a:r>
            <a:r>
              <a:rPr lang="en-US" dirty="0" smtClean="0"/>
              <a:t>actions</a:t>
            </a:r>
          </a:p>
          <a:p>
            <a:r>
              <a:rPr lang="en-US" dirty="0" smtClean="0"/>
              <a:t>If you haven’t watched yet, highly recommended to see “</a:t>
            </a:r>
            <a:r>
              <a:rPr lang="en-US" i="1" dirty="0" smtClean="0"/>
              <a:t>2001: a Space Odyssey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4" name="Picture 8" descr="http://www.wildsound-filmmaking-feedback-events.com/images/2001_ha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64034" y="1690688"/>
            <a:ext cx="4010252" cy="474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122" y="5222449"/>
            <a:ext cx="1000409" cy="150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20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Ga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Zero-Day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25624"/>
            <a:ext cx="11771086" cy="4894490"/>
          </a:xfrm>
        </p:spPr>
        <p:txBody>
          <a:bodyPr>
            <a:normAutofit/>
          </a:bodyPr>
          <a:lstStyle/>
          <a:p>
            <a:r>
              <a:rPr lang="en-US" dirty="0" smtClean="0"/>
              <a:t>A virus/worm to propagate needs to exploit an existing vulnerability in software (</a:t>
            </a:r>
            <a:r>
              <a:rPr lang="en-US" dirty="0" err="1" smtClean="0"/>
              <a:t>eg</a:t>
            </a:r>
            <a:r>
              <a:rPr lang="en-US" dirty="0" smtClean="0"/>
              <a:t> buffer overflow)</a:t>
            </a:r>
          </a:p>
          <a:p>
            <a:r>
              <a:rPr lang="en-US" dirty="0" smtClean="0"/>
              <a:t>Software can have bugs and security “holes” (</a:t>
            </a:r>
            <a:r>
              <a:rPr lang="en-US" dirty="0" err="1" smtClean="0"/>
              <a:t>eg</a:t>
            </a:r>
            <a:r>
              <a:rPr lang="en-US" dirty="0" smtClean="0"/>
              <a:t>, a buffer overflow vulnerability) not known to its developers</a:t>
            </a:r>
          </a:p>
          <a:p>
            <a:r>
              <a:rPr lang="en-US" dirty="0" smtClean="0"/>
              <a:t>Once a hole/bug is detected, the software can be </a:t>
            </a:r>
            <a:r>
              <a:rPr lang="en-US" i="1" dirty="0" smtClean="0"/>
              <a:t>patched,</a:t>
            </a:r>
            <a:r>
              <a:rPr lang="en-US" dirty="0" smtClean="0"/>
              <a:t> and a new release distributed</a:t>
            </a:r>
          </a:p>
          <a:p>
            <a:pPr lvl="1"/>
            <a:r>
              <a:rPr lang="en-US" dirty="0" smtClean="0"/>
              <a:t>And that is why it is important to update software…</a:t>
            </a:r>
          </a:p>
          <a:p>
            <a:r>
              <a:rPr lang="en-US" i="1" dirty="0" smtClean="0"/>
              <a:t>A “Zero-Day” </a:t>
            </a:r>
            <a:r>
              <a:rPr lang="en-US" dirty="0" smtClean="0"/>
              <a:t>attach is an attack that exploits a vulnerability that is not known yet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44443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Botnets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3" y="1825625"/>
            <a:ext cx="11723915" cy="490174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Once machine infected with a worm, can be controlled remotely</a:t>
            </a:r>
          </a:p>
          <a:p>
            <a:r>
              <a:rPr lang="en-US" i="1" dirty="0" smtClean="0"/>
              <a:t>Zombie</a:t>
            </a:r>
            <a:r>
              <a:rPr lang="en-US" dirty="0" smtClean="0"/>
              <a:t>: an infected machine, which can receive commands from a </a:t>
            </a:r>
            <a:r>
              <a:rPr lang="en-US" i="1" dirty="0" smtClean="0"/>
              <a:t>bot herder</a:t>
            </a:r>
          </a:p>
          <a:p>
            <a:r>
              <a:rPr lang="en-US" i="1" dirty="0" smtClean="0"/>
              <a:t>Botnets</a:t>
            </a:r>
            <a:r>
              <a:rPr lang="en-US" dirty="0" smtClean="0"/>
              <a:t>: there can networks of millions of compromised machines (typically </a:t>
            </a:r>
            <a:r>
              <a:rPr lang="en-US" dirty="0" err="1" smtClean="0"/>
              <a:t>IoT</a:t>
            </a:r>
            <a:r>
              <a:rPr lang="en-US" dirty="0" smtClean="0"/>
              <a:t> devices) that can be controlled by a herder</a:t>
            </a:r>
          </a:p>
          <a:p>
            <a:r>
              <a:rPr lang="en-US" dirty="0" smtClean="0"/>
              <a:t>Uses: massive DDOS (distributed-denial-of-service) attacks and sending spam emails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523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825624"/>
            <a:ext cx="5834743" cy="4803775"/>
          </a:xfrm>
        </p:spPr>
        <p:txBody>
          <a:bodyPr/>
          <a:lstStyle/>
          <a:p>
            <a:r>
              <a:rPr lang="en-US" dirty="0" smtClean="0"/>
              <a:t>Privacy-invasive software</a:t>
            </a:r>
          </a:p>
          <a:p>
            <a:r>
              <a:rPr lang="en-US" dirty="0" smtClean="0"/>
              <a:t>Display advertisements </a:t>
            </a:r>
            <a:r>
              <a:rPr lang="en-US" i="1" dirty="0" smtClean="0"/>
              <a:t>without</a:t>
            </a:r>
            <a:r>
              <a:rPr lang="en-US" dirty="0" smtClean="0"/>
              <a:t> user consent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typically as pop-up message</a:t>
            </a:r>
          </a:p>
          <a:p>
            <a:r>
              <a:rPr lang="en-US" dirty="0" smtClean="0"/>
              <a:t>Can hide, and show pop-ups like they were coming from browser </a:t>
            </a:r>
            <a:endParaRPr lang="en-US" dirty="0"/>
          </a:p>
        </p:txBody>
      </p:sp>
      <p:pic>
        <p:nvPicPr>
          <p:cNvPr id="1026" name="Picture 2" descr="Image result for adw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890" y="1962830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757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Spyware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029" y="1825625"/>
            <a:ext cx="11691257" cy="4825546"/>
          </a:xfrm>
        </p:spPr>
        <p:txBody>
          <a:bodyPr/>
          <a:lstStyle/>
          <a:p>
            <a:r>
              <a:rPr lang="en-US" dirty="0"/>
              <a:t>Privacy-invasive </a:t>
            </a:r>
            <a:r>
              <a:rPr lang="en-US" dirty="0" smtClean="0"/>
              <a:t>software that collects data from user and send it to a malicious third-party</a:t>
            </a:r>
          </a:p>
          <a:p>
            <a:r>
              <a:rPr lang="en-US" i="1" dirty="0" smtClean="0"/>
              <a:t>Keylogging</a:t>
            </a:r>
            <a:r>
              <a:rPr lang="en-US" dirty="0" smtClean="0"/>
              <a:t>: record actions on keyboard, </a:t>
            </a:r>
            <a:r>
              <a:rPr lang="en-US" dirty="0" err="1" smtClean="0"/>
              <a:t>eg</a:t>
            </a:r>
            <a:r>
              <a:rPr lang="en-US" dirty="0" smtClean="0"/>
              <a:t> typing of passwords</a:t>
            </a:r>
          </a:p>
          <a:p>
            <a:r>
              <a:rPr lang="en-US" i="1" dirty="0" smtClean="0"/>
              <a:t>Screen Capturing</a:t>
            </a:r>
            <a:r>
              <a:rPr lang="en-US" dirty="0" smtClean="0"/>
              <a:t>: take snapshots of screen</a:t>
            </a:r>
          </a:p>
          <a:p>
            <a:r>
              <a:rPr lang="en-US" dirty="0" smtClean="0"/>
              <a:t>Detection: user would likely not notice the presence of spyware, as only direct negative effect would be just some CPU overhead of spyware running in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3726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559676" y="233004"/>
            <a:ext cx="2986105" cy="2486548"/>
            <a:chOff x="633249" y="1000552"/>
            <a:chExt cx="2401580" cy="1871575"/>
          </a:xfrm>
        </p:grpSpPr>
        <p:pic>
          <p:nvPicPr>
            <p:cNvPr id="5" name="Picture 4" descr="04-11a.ti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3262" y="1462289"/>
              <a:ext cx="2021556" cy="140983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" name="TextBox 7"/>
            <p:cNvSpPr txBox="1">
              <a:spLocks noChangeArrowheads="1"/>
            </p:cNvSpPr>
            <p:nvPr/>
          </p:nvSpPr>
          <p:spPr bwMode="auto">
            <a:xfrm>
              <a:off x="633249" y="1000552"/>
              <a:ext cx="2401580" cy="461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/>
                <a:t>Spyware </a:t>
              </a:r>
              <a:r>
                <a:rPr lang="en-US" sz="2400" dirty="0" smtClean="0"/>
                <a:t>malware</a:t>
              </a:r>
              <a:endParaRPr lang="en-US" sz="2400" dirty="0"/>
            </a:p>
          </p:txBody>
        </p:sp>
      </p:grp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3526021" y="677917"/>
            <a:ext cx="3221620" cy="1656333"/>
            <a:chOff x="2962992" y="1484258"/>
            <a:chExt cx="3220220" cy="1009291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2962992" y="2029024"/>
              <a:ext cx="3220220" cy="4645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9"/>
            <p:cNvSpPr txBox="1">
              <a:spLocks noChangeArrowheads="1"/>
            </p:cNvSpPr>
            <p:nvPr/>
          </p:nvSpPr>
          <p:spPr bwMode="auto">
            <a:xfrm>
              <a:off x="2962992" y="1484258"/>
              <a:ext cx="2684426" cy="831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sz="2400" dirty="0"/>
                <a:t>1. </a:t>
              </a:r>
              <a:r>
                <a:rPr lang="en-US" sz="2400" dirty="0" smtClean="0"/>
                <a:t>Infection of user machine</a:t>
              </a:r>
              <a:endParaRPr lang="en-US" sz="2400" dirty="0"/>
            </a:p>
          </p:txBody>
        </p:sp>
      </p:grp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240094" y="2912635"/>
            <a:ext cx="2644006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/>
              <a:t>2. Spyware </a:t>
            </a:r>
            <a:r>
              <a:rPr lang="en-US" sz="2400" dirty="0" smtClean="0"/>
              <a:t>process collecting </a:t>
            </a:r>
            <a:r>
              <a:rPr lang="en-US" sz="2400" dirty="0"/>
              <a:t>i</a:t>
            </a:r>
            <a:r>
              <a:rPr lang="en-US" sz="2400" dirty="0" smtClean="0"/>
              <a:t>nfo like keystrokes and screenshots</a:t>
            </a:r>
            <a:endParaRPr lang="en-US" sz="2400" dirty="0"/>
          </a:p>
        </p:txBody>
      </p: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6406353" y="2932277"/>
            <a:ext cx="3407681" cy="2519514"/>
            <a:chOff x="5240185" y="3183936"/>
            <a:chExt cx="3407711" cy="2521081"/>
          </a:xfrm>
        </p:grpSpPr>
        <p:cxnSp>
          <p:nvCxnSpPr>
            <p:cNvPr id="12" name="Straight Arrow Connector 11"/>
            <p:cNvCxnSpPr/>
            <p:nvPr/>
          </p:nvCxnSpPr>
          <p:spPr>
            <a:xfrm rot="5400000">
              <a:off x="5026152" y="3397969"/>
              <a:ext cx="1669500" cy="124143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4"/>
            <p:cNvSpPr txBox="1">
              <a:spLocks noChangeArrowheads="1"/>
            </p:cNvSpPr>
            <p:nvPr/>
          </p:nvSpPr>
          <p:spPr bwMode="auto">
            <a:xfrm>
              <a:off x="6225008" y="3764819"/>
              <a:ext cx="2422888" cy="1940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dirty="0"/>
                <a:t>3. Spyware </a:t>
              </a:r>
              <a:r>
                <a:rPr lang="en-US" sz="2400" dirty="0" smtClean="0"/>
                <a:t>process periodically sends data to  one of hacker’s servers</a:t>
              </a:r>
              <a:endParaRPr lang="en-US" sz="2400" dirty="0"/>
            </a:p>
          </p:txBody>
        </p: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6820693" y="790740"/>
            <a:ext cx="2709863" cy="2047875"/>
            <a:chOff x="5654220" y="1042445"/>
            <a:chExt cx="2710549" cy="2048370"/>
          </a:xfrm>
        </p:grpSpPr>
        <p:sp>
          <p:nvSpPr>
            <p:cNvPr id="15" name="TextBox 10"/>
            <p:cNvSpPr txBox="1">
              <a:spLocks noChangeArrowheads="1"/>
            </p:cNvSpPr>
            <p:nvPr/>
          </p:nvSpPr>
          <p:spPr bwMode="auto">
            <a:xfrm>
              <a:off x="6614994" y="1042445"/>
              <a:ext cx="763544" cy="461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 smtClean="0"/>
                <a:t>User</a:t>
              </a:r>
              <a:endParaRPr lang="en-US" sz="2400" dirty="0"/>
            </a:p>
          </p:txBody>
        </p:sp>
        <p:pic>
          <p:nvPicPr>
            <p:cNvPr id="16" name="Picture 15" descr="4-11c.ti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4220" y="1380664"/>
              <a:ext cx="2710549" cy="171015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3545781" y="4694402"/>
            <a:ext cx="4000326" cy="2194763"/>
            <a:chOff x="2665390" y="4275034"/>
            <a:chExt cx="4000510" cy="2194540"/>
          </a:xfrm>
        </p:grpSpPr>
        <p:sp>
          <p:nvSpPr>
            <p:cNvPr id="18" name="TextBox 11"/>
            <p:cNvSpPr txBox="1">
              <a:spLocks noChangeArrowheads="1"/>
            </p:cNvSpPr>
            <p:nvPr/>
          </p:nvSpPr>
          <p:spPr bwMode="auto">
            <a:xfrm>
              <a:off x="2665390" y="6007956"/>
              <a:ext cx="4000510" cy="461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/>
                <a:t>Spyware data collection </a:t>
              </a:r>
              <a:r>
                <a:rPr lang="en-US" sz="2400" dirty="0" smtClean="0"/>
                <a:t>server</a:t>
              </a:r>
              <a:endParaRPr lang="en-US" sz="2400" dirty="0"/>
            </a:p>
          </p:txBody>
        </p:sp>
        <p:pic>
          <p:nvPicPr>
            <p:cNvPr id="19" name="Picture 18" descr="04-11b.wm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0385" y="4275034"/>
              <a:ext cx="1816183" cy="164765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3724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ntr" presetSubtype="3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6" presetClass="emph" presetSubtype="0" repeatCount="indefinite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41" dur="3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2009-2011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897" y="1825624"/>
            <a:ext cx="11077903" cy="471706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 </a:t>
            </a:r>
            <a:r>
              <a:rPr lang="en-US" dirty="0" smtClean="0"/>
              <a:t>2009 </a:t>
            </a:r>
            <a:r>
              <a:rPr lang="en-US" i="1" dirty="0" err="1"/>
              <a:t>SpyEye</a:t>
            </a:r>
            <a:r>
              <a:rPr lang="en-US" dirty="0"/>
              <a:t> appeared, a "click-and-drag" programming tool for creating </a:t>
            </a:r>
            <a:r>
              <a:rPr lang="en-US" dirty="0" smtClean="0"/>
              <a:t>malware spyware </a:t>
            </a:r>
            <a:r>
              <a:rPr lang="en-US" dirty="0"/>
              <a:t>that </a:t>
            </a:r>
            <a:r>
              <a:rPr lang="en-US" i="1" dirty="0"/>
              <a:t>steals bank </a:t>
            </a:r>
            <a:r>
              <a:rPr lang="en-US" i="1" dirty="0" smtClean="0"/>
              <a:t>information</a:t>
            </a:r>
            <a:endParaRPr lang="en-US" dirty="0" smtClean="0"/>
          </a:p>
          <a:p>
            <a:r>
              <a:rPr lang="en-US" dirty="0" smtClean="0"/>
              <a:t>You could buy it for 7000 Kroner</a:t>
            </a:r>
          </a:p>
          <a:p>
            <a:r>
              <a:rPr lang="en-US" dirty="0" smtClean="0"/>
              <a:t>Targeted attacks against </a:t>
            </a:r>
            <a:r>
              <a:rPr lang="en-US" dirty="0" err="1" smtClean="0"/>
              <a:t>Nordea</a:t>
            </a:r>
            <a:r>
              <a:rPr lang="en-US" dirty="0" smtClean="0"/>
              <a:t> and </a:t>
            </a:r>
            <a:r>
              <a:rPr lang="en-US" dirty="0" err="1" smtClean="0"/>
              <a:t>DnB</a:t>
            </a:r>
            <a:r>
              <a:rPr lang="en-US" dirty="0" smtClean="0"/>
              <a:t> NOR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www.dagbladet.no/nyheter/slik-tapper-de-pc-en-din-for-informasjon/63860991</a:t>
            </a:r>
            <a:endParaRPr lang="en-US" dirty="0" smtClean="0"/>
          </a:p>
          <a:p>
            <a:r>
              <a:rPr lang="en-US" dirty="0" smtClean="0"/>
              <a:t>Several cases of stolen  money from accounts</a:t>
            </a:r>
          </a:p>
          <a:p>
            <a:r>
              <a:rPr lang="en-US" dirty="0" smtClean="0"/>
              <a:t>2011 those banks make public announcements on media to warn customers</a:t>
            </a:r>
          </a:p>
          <a:p>
            <a:r>
              <a:rPr lang="en-US" dirty="0" smtClean="0"/>
              <a:t>That’s also a reason for two-factor authentication and hardware one-time code devices</a:t>
            </a:r>
            <a:endParaRPr lang="en-US" dirty="0"/>
          </a:p>
        </p:txBody>
      </p:sp>
      <p:pic>
        <p:nvPicPr>
          <p:cNvPr id="1026" name="Picture 2" descr="Image result for dnb kodebrikk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522" y="5616520"/>
            <a:ext cx="2079478" cy="124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7014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3" y="1825624"/>
            <a:ext cx="11723915" cy="48799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Install an antivirus</a:t>
            </a:r>
          </a:p>
          <a:p>
            <a:pPr lvl="1"/>
            <a:r>
              <a:rPr lang="en-US" dirty="0" smtClean="0"/>
              <a:t>Not only for Windows, but Mac also…</a:t>
            </a:r>
          </a:p>
          <a:p>
            <a:pPr lvl="1"/>
            <a:r>
              <a:rPr lang="en-US" dirty="0" smtClean="0"/>
              <a:t>Not just for viruses, but also for worms, Trojans,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Keep your OS software updated </a:t>
            </a:r>
          </a:p>
          <a:p>
            <a:pPr lvl="1"/>
            <a:r>
              <a:rPr lang="en-US" dirty="0" smtClean="0"/>
              <a:t>as security holes get patched…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i="1" dirty="0" smtClean="0"/>
              <a:t>never open email attachments that are programs</a:t>
            </a:r>
            <a:r>
              <a:rPr lang="en-US" dirty="0" smtClean="0"/>
              <a:t>, or activate macros in Word documents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beware of P2P networks, as often containing worms…</a:t>
            </a:r>
          </a:p>
          <a:p>
            <a:r>
              <a:rPr lang="en-US" dirty="0" smtClean="0"/>
              <a:t>Common sense: in general, never trust </a:t>
            </a:r>
            <a:r>
              <a:rPr lang="en-US" i="1" dirty="0" smtClean="0"/>
              <a:t>unsolicited</a:t>
            </a:r>
            <a:r>
              <a:rPr lang="en-US" dirty="0" smtClean="0"/>
              <a:t> files sent to you, </a:t>
            </a:r>
            <a:r>
              <a:rPr lang="en-US" i="1" dirty="0" smtClean="0"/>
              <a:t>even from friends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heir machines could had been compromised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5546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 Updates Done Wrong…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59" y="1825624"/>
            <a:ext cx="8643115" cy="484187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2018</a:t>
            </a:r>
            <a:r>
              <a:rPr lang="en-US" dirty="0" smtClean="0"/>
              <a:t>, picture from T-Bane in </a:t>
            </a:r>
            <a:r>
              <a:rPr lang="en-US" dirty="0" err="1"/>
              <a:t>Grønland</a:t>
            </a:r>
            <a:r>
              <a:rPr lang="en-US" dirty="0"/>
              <a:t> </a:t>
            </a:r>
            <a:r>
              <a:rPr lang="en-US" dirty="0" err="1" smtClean="0"/>
              <a:t>Torg</a:t>
            </a:r>
            <a:endParaRPr lang="en-US" dirty="0" smtClean="0"/>
          </a:p>
          <a:p>
            <a:r>
              <a:rPr lang="en-US" dirty="0" smtClean="0"/>
              <a:t>Machine where you buy metro tickets</a:t>
            </a:r>
          </a:p>
          <a:p>
            <a:r>
              <a:rPr lang="en-US" b="1" dirty="0" smtClean="0"/>
              <a:t>Windows</a:t>
            </a:r>
            <a:r>
              <a:rPr lang="en-US" dirty="0" smtClean="0"/>
              <a:t> </a:t>
            </a:r>
            <a:r>
              <a:rPr lang="en-US" b="1" dirty="0" smtClean="0"/>
              <a:t>2000</a:t>
            </a:r>
            <a:r>
              <a:rPr lang="en-US" dirty="0" smtClean="0"/>
              <a:t> has not been supported since </a:t>
            </a:r>
            <a:r>
              <a:rPr lang="en-US" b="1" dirty="0" smtClean="0"/>
              <a:t>2010</a:t>
            </a:r>
            <a:r>
              <a:rPr lang="en-US" dirty="0" smtClean="0"/>
              <a:t>…</a:t>
            </a:r>
            <a:endParaRPr lang="en-US" b="1" dirty="0" smtClean="0"/>
          </a:p>
          <a:p>
            <a:pPr lvl="1"/>
            <a:r>
              <a:rPr lang="en-US" dirty="0">
                <a:hlinkClick r:id="rId2"/>
              </a:rPr>
              <a:t>https://blogs.technet.microsoft.com/education/2009/11/10/windows-2000-end-of-life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Think about it next time you put a credit card in one of those machines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If once you graduate then get a job at </a:t>
            </a:r>
            <a:r>
              <a:rPr lang="en-US" i="1" dirty="0" err="1" smtClean="0"/>
              <a:t>Ruter</a:t>
            </a:r>
            <a:r>
              <a:rPr lang="en-US" dirty="0" smtClean="0"/>
              <a:t>, please help them improving their security practices…</a:t>
            </a:r>
            <a:endParaRPr lang="en-US" dirty="0"/>
          </a:p>
        </p:txBody>
      </p:sp>
      <p:pic>
        <p:nvPicPr>
          <p:cNvPr id="1026" name="Picture 2" descr="Image may contain: scree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292" y="1690688"/>
            <a:ext cx="2799457" cy="497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434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186" y="365126"/>
            <a:ext cx="11713780" cy="72269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Many anti-virus vendors out there…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948" y="1187121"/>
            <a:ext cx="11816255" cy="157972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dirty="0" smtClean="0">
              <a:hlinkClick r:id="rId2"/>
            </a:endParaRPr>
          </a:p>
          <a:p>
            <a:r>
              <a:rPr lang="en-US" dirty="0" smtClean="0"/>
              <a:t>Not just Windows, also Mac…</a:t>
            </a:r>
          </a:p>
          <a:p>
            <a:pPr lvl="1"/>
            <a:r>
              <a:rPr lang="en-US" dirty="0">
                <a:hlinkClick r:id="rId2"/>
              </a:rPr>
              <a:t>https://www.virusbulletin.com/testing/results/latest/vb100-antimalware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https://www.av-test.org/en/news/news-single-view/put-to-the-test-antivirus-solutions-for-macos-sierra/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https://www.av-test.org/en/antivirus/home-windows/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524" y="3053288"/>
            <a:ext cx="5299075" cy="34548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1885" y="2580901"/>
            <a:ext cx="3584568" cy="19508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4169" y="4704288"/>
            <a:ext cx="3740034" cy="195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0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Next Week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68" y="1690687"/>
            <a:ext cx="3910872" cy="5056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4024" y="1864298"/>
            <a:ext cx="71780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/>
              <a:t>Book pages: </a:t>
            </a:r>
            <a:r>
              <a:rPr lang="en-US" sz="3200" dirty="0" smtClean="0"/>
              <a:t>174-214</a:t>
            </a:r>
            <a:endParaRPr lang="en-US" sz="3200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Note: when I tell you to </a:t>
            </a:r>
            <a:r>
              <a:rPr lang="en-US" sz="3200" b="1" dirty="0"/>
              <a:t>study</a:t>
            </a:r>
            <a:r>
              <a:rPr lang="en-US" sz="3200" dirty="0"/>
              <a:t> some specific pages in the book, it would be good if you also </a:t>
            </a:r>
            <a:r>
              <a:rPr lang="en-US" sz="3200" i="1" dirty="0"/>
              <a:t>read</a:t>
            </a:r>
            <a:r>
              <a:rPr lang="en-US" sz="3200" dirty="0"/>
              <a:t> the other pages in the same chapter at least once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Note: no exercises this week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087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Malware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109" y="1825625"/>
            <a:ext cx="1169866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can </a:t>
            </a:r>
            <a:r>
              <a:rPr lang="en-US" dirty="0" smtClean="0"/>
              <a:t>categorize </a:t>
            </a:r>
            <a:r>
              <a:rPr lang="en-US" dirty="0"/>
              <a:t>malware into different types based on how it is spread and how it hides.</a:t>
            </a:r>
          </a:p>
          <a:p>
            <a:r>
              <a:rPr lang="en-US" dirty="0" smtClean="0"/>
              <a:t>Spreading</a:t>
            </a:r>
          </a:p>
          <a:p>
            <a:pPr lvl="1"/>
            <a:r>
              <a:rPr lang="en-US" dirty="0" smtClean="0"/>
              <a:t>Virus: human-assisted spread (</a:t>
            </a:r>
            <a:r>
              <a:rPr lang="en-US" dirty="0" err="1" smtClean="0"/>
              <a:t>eg</a:t>
            </a:r>
            <a:r>
              <a:rPr lang="en-US" dirty="0" smtClean="0"/>
              <a:t> opening of email attachments and memory sticks)</a:t>
            </a:r>
          </a:p>
          <a:p>
            <a:pPr lvl="1"/>
            <a:r>
              <a:rPr lang="en-US" dirty="0" smtClean="0"/>
              <a:t>Worm</a:t>
            </a:r>
            <a:r>
              <a:rPr lang="en-US" dirty="0"/>
              <a:t>: Automatic spread from machine to machine over the net</a:t>
            </a:r>
          </a:p>
          <a:p>
            <a:r>
              <a:rPr lang="en-US" dirty="0"/>
              <a:t>Hiding</a:t>
            </a:r>
          </a:p>
          <a:p>
            <a:pPr lvl="1"/>
            <a:r>
              <a:rPr lang="en-US" dirty="0"/>
              <a:t>Rootkit: Changes OS to hide presence</a:t>
            </a:r>
          </a:p>
          <a:p>
            <a:pPr lvl="1"/>
            <a:r>
              <a:rPr lang="en-US" dirty="0"/>
              <a:t>Trojans: Utility program that conceals malicious operations (</a:t>
            </a:r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dirty="0" err="1"/>
              <a:t>keylogger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148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common is malware (2017)?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 out of 131 emails contains attached malware</a:t>
            </a:r>
          </a:p>
          <a:p>
            <a:r>
              <a:rPr lang="en-US" dirty="0" smtClean="0"/>
              <a:t>357 </a:t>
            </a:r>
            <a:r>
              <a:rPr lang="en-US" b="1" dirty="0" smtClean="0"/>
              <a:t>M</a:t>
            </a:r>
            <a:r>
              <a:rPr lang="en-US" dirty="0" smtClean="0"/>
              <a:t>illion variants</a:t>
            </a:r>
          </a:p>
          <a:p>
            <a:r>
              <a:rPr lang="en-US" dirty="0" smtClean="0"/>
              <a:t>Source</a:t>
            </a:r>
            <a:r>
              <a:rPr lang="en-US" dirty="0"/>
              <a:t>: Symantec Internet Security Threat </a:t>
            </a:r>
            <a:r>
              <a:rPr lang="en-US" dirty="0" smtClean="0"/>
              <a:t>Report (ISTR)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78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932" y="2673427"/>
            <a:ext cx="10515600" cy="1325563"/>
          </a:xfrm>
        </p:spPr>
        <p:txBody>
          <a:bodyPr/>
          <a:lstStyle/>
          <a:p>
            <a:r>
              <a:rPr lang="en-US" dirty="0"/>
              <a:t>Insider Attacks</a:t>
            </a:r>
          </a:p>
        </p:txBody>
      </p:sp>
    </p:spTree>
    <p:extLst>
      <p:ext uri="{BB962C8B-B14F-4D97-AF65-F5344CB8AC3E}">
        <p14:creationId xmlns:p14="http://schemas.microsoft.com/office/powerpoint/2010/main" val="275352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072" y="1825625"/>
            <a:ext cx="11651530" cy="4895686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i="1" dirty="0" smtClean="0"/>
              <a:t>In the case of malware, an insider attack refers to a security hole that is created in a software system by one of its programmers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Different kinds of </a:t>
            </a:r>
            <a:r>
              <a:rPr lang="en-US" i="1" dirty="0" smtClean="0"/>
              <a:t>Insider Attacks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Backdoors</a:t>
            </a:r>
          </a:p>
          <a:p>
            <a:pPr lvl="1"/>
            <a:r>
              <a:rPr lang="en-US" dirty="0" smtClean="0"/>
              <a:t>Easter Eggs</a:t>
            </a:r>
          </a:p>
          <a:p>
            <a:pPr lvl="1"/>
            <a:r>
              <a:rPr lang="en-US" dirty="0" smtClean="0"/>
              <a:t>Logic Bombs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51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Backdoors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571" y="1538868"/>
            <a:ext cx="11753385" cy="5039539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Hidden features, activated with special commands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a way to bypass authentication, </a:t>
            </a:r>
            <a:r>
              <a:rPr lang="en-US" dirty="0" err="1" smtClean="0"/>
              <a:t>eg</a:t>
            </a:r>
            <a:r>
              <a:rPr lang="en-US" dirty="0" smtClean="0"/>
              <a:t> access online </a:t>
            </a:r>
            <a:r>
              <a:rPr lang="en-US" dirty="0"/>
              <a:t>b</a:t>
            </a:r>
            <a:r>
              <a:rPr lang="en-US" dirty="0" smtClean="0"/>
              <a:t>anking of different users  </a:t>
            </a:r>
          </a:p>
          <a:p>
            <a:r>
              <a:rPr lang="en-US" dirty="0" smtClean="0"/>
              <a:t>Deliberately added by a developer</a:t>
            </a:r>
          </a:p>
          <a:p>
            <a:r>
              <a:rPr lang="en-US" i="1" dirty="0" smtClean="0"/>
              <a:t>Debugging</a:t>
            </a:r>
            <a:r>
              <a:rPr lang="en-US" dirty="0" smtClean="0"/>
              <a:t>: sometimes backdoors added during development to simplify testing/debugging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skip authentication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hould never end up in production configurations</a:t>
            </a:r>
          </a:p>
          <a:p>
            <a:r>
              <a:rPr lang="en-US" i="1" dirty="0" smtClean="0"/>
              <a:t>Bug</a:t>
            </a:r>
            <a:r>
              <a:rPr lang="en-US" dirty="0" smtClean="0"/>
              <a:t>: backdoors are not always obvious… often deliberate bugs that can be exploited as backdoors (</a:t>
            </a:r>
            <a:r>
              <a:rPr lang="en-US" dirty="0" err="1" smtClean="0"/>
              <a:t>eg</a:t>
            </a:r>
            <a:r>
              <a:rPr lang="en-US" dirty="0" smtClean="0"/>
              <a:t> buffer-overflow)… if malicious developer get caught, can just claim ignorance…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811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Easter Eggs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to backdoors, these are hidden features that can be activated with secret passwords or unusual sets of inputs</a:t>
            </a:r>
          </a:p>
          <a:p>
            <a:r>
              <a:rPr lang="en-US" dirty="0" smtClean="0"/>
              <a:t>Usually harmless, just done for “fun”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dirty="0"/>
              <a:t>try typing “</a:t>
            </a:r>
            <a:r>
              <a:rPr lang="en-US" i="1" dirty="0"/>
              <a:t>do a barrel roll</a:t>
            </a:r>
            <a:r>
              <a:rPr lang="en-US" dirty="0" smtClean="0"/>
              <a:t>” on Google Search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92925" y="4984480"/>
            <a:ext cx="30194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8804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8766</TotalTime>
  <Words>2067</Words>
  <Application>Microsoft Office PowerPoint</Application>
  <PresentationFormat>Widescreen</PresentationFormat>
  <Paragraphs>210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TK2100: Informasjonssikkerhet  Lesson 04:Malware</vt:lpstr>
      <vt:lpstr>Goals</vt:lpstr>
      <vt:lpstr>What Is Malware?</vt:lpstr>
      <vt:lpstr>Malware Classification</vt:lpstr>
      <vt:lpstr>How common is malware (2017)?</vt:lpstr>
      <vt:lpstr>Insider Attacks</vt:lpstr>
      <vt:lpstr>PowerPoint Presentation</vt:lpstr>
      <vt:lpstr>Backdoors</vt:lpstr>
      <vt:lpstr>Easter Eggs</vt:lpstr>
      <vt:lpstr>Logic Bombs</vt:lpstr>
      <vt:lpstr>Insider Attack Prevention </vt:lpstr>
      <vt:lpstr>Computer Viruses</vt:lpstr>
      <vt:lpstr>What is a Computer Virus?</vt:lpstr>
      <vt:lpstr>Similar to a Biological Virus</vt:lpstr>
      <vt:lpstr>History</vt:lpstr>
      <vt:lpstr>Traditional Viruses</vt:lpstr>
      <vt:lpstr>Brain</vt:lpstr>
      <vt:lpstr>Virus Phases</vt:lpstr>
      <vt:lpstr>Types of Viruses</vt:lpstr>
      <vt:lpstr>Virus Protection</vt:lpstr>
      <vt:lpstr>Arms-Race</vt:lpstr>
      <vt:lpstr>Hiding Techniques</vt:lpstr>
      <vt:lpstr>Worms</vt:lpstr>
      <vt:lpstr>What is a Computer Worm?</vt:lpstr>
      <vt:lpstr>Spreading of Worms</vt:lpstr>
      <vt:lpstr>History</vt:lpstr>
      <vt:lpstr>Other Kinds of Malware  Trojans, Rootkits, Botnets, etc. </vt:lpstr>
      <vt:lpstr>Trojan Horses</vt:lpstr>
      <vt:lpstr>Rootkits</vt:lpstr>
      <vt:lpstr>Zero-Day Attacks</vt:lpstr>
      <vt:lpstr>Botnets</vt:lpstr>
      <vt:lpstr>Adware</vt:lpstr>
      <vt:lpstr>Spyware</vt:lpstr>
      <vt:lpstr>PowerPoint Presentation</vt:lpstr>
      <vt:lpstr>2009-2011 </vt:lpstr>
      <vt:lpstr>Countermeasures</vt:lpstr>
      <vt:lpstr>OS Updates Done Wrong…</vt:lpstr>
      <vt:lpstr>Many anti-virus vendors out there…</vt:lpstr>
      <vt:lpstr>For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arcuri82@gmail.com</cp:lastModifiedBy>
  <cp:revision>620</cp:revision>
  <dcterms:created xsi:type="dcterms:W3CDTF">2017-12-10T14:32:25Z</dcterms:created>
  <dcterms:modified xsi:type="dcterms:W3CDTF">2018-02-06T15:06:48Z</dcterms:modified>
</cp:coreProperties>
</file>